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0" r:id="rId6"/>
    <p:sldId id="262" r:id="rId7"/>
    <p:sldId id="264" r:id="rId8"/>
    <p:sldId id="265" r:id="rId9"/>
    <p:sldId id="266" r:id="rId10"/>
    <p:sldId id="267" r:id="rId11"/>
    <p:sldId id="268" r:id="rId12"/>
    <p:sldId id="269" r:id="rId13"/>
    <p:sldId id="270" r:id="rId14"/>
    <p:sldId id="272" r:id="rId15"/>
    <p:sldId id="278" r:id="rId16"/>
    <p:sldId id="271" r:id="rId17"/>
    <p:sldId id="273" r:id="rId18"/>
    <p:sldId id="275" r:id="rId19"/>
    <p:sldId id="277" r:id="rId20"/>
    <p:sldId id="276" r:id="rId2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E9294E2-44D8-4438-8EF5-1261D885A412}" type="datetimeFigureOut">
              <a:rPr lang="es-CO" smtClean="0"/>
              <a:pPr/>
              <a:t>13/09/2011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8C03964-96F2-4A85-8501-AC31A25BF9B5}"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294E2-44D8-4438-8EF5-1261D885A412}" type="datetimeFigureOut">
              <a:rPr lang="es-CO" smtClean="0"/>
              <a:pPr/>
              <a:t>13/09/2011</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C03964-96F2-4A85-8501-AC31A25BF9B5}"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8.xml.rels><?xml version="1.0" encoding="UTF-8" standalone="yes"?>
<Relationships xmlns="http://schemas.openxmlformats.org/package/2006/relationships"><Relationship Id="rId3" Type="http://schemas.openxmlformats.org/officeDocument/2006/relationships/hyperlink" Target="http://www.eltiempo.com/archivo/documento/CMS-3682088" TargetMode="External"/><Relationship Id="rId2" Type="http://schemas.openxmlformats.org/officeDocument/2006/relationships/hyperlink" Target="http://www.semana.com/wf_InfoArticulo.aspx?idArt=97178"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eltiempo.com/archivo/documento/MAM-122377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dattisconsultores.com/index.php?lang=es&amp;opc=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slide" Target="slide9.xml"/><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03648" y="3404592"/>
            <a:ext cx="6400800" cy="1752600"/>
          </a:xfrm>
        </p:spPr>
        <p:txBody>
          <a:bodyPr>
            <a:normAutofit fontScale="92500" lnSpcReduction="20000"/>
          </a:bodyPr>
          <a:lstStyle/>
          <a:p>
            <a:r>
              <a:rPr lang="es-CO" sz="1400" dirty="0" smtClean="0">
                <a:solidFill>
                  <a:schemeClr val="tx1"/>
                </a:solidFill>
              </a:rPr>
              <a:t>Natali Castro</a:t>
            </a:r>
          </a:p>
          <a:p>
            <a:r>
              <a:rPr lang="es-CO" sz="1400" dirty="0" smtClean="0">
                <a:solidFill>
                  <a:schemeClr val="tx1"/>
                </a:solidFill>
              </a:rPr>
              <a:t>Vesta Quijano </a:t>
            </a:r>
          </a:p>
          <a:p>
            <a:r>
              <a:rPr lang="es-CO" sz="1400" dirty="0" smtClean="0">
                <a:solidFill>
                  <a:schemeClr val="tx1"/>
                </a:solidFill>
              </a:rPr>
              <a:t>Diego  Alejandro de Antonio </a:t>
            </a:r>
          </a:p>
          <a:p>
            <a:r>
              <a:rPr lang="es-CO" sz="1400" dirty="0" smtClean="0">
                <a:solidFill>
                  <a:schemeClr val="tx1"/>
                </a:solidFill>
              </a:rPr>
              <a:t>María Juliana Osorio</a:t>
            </a:r>
          </a:p>
          <a:p>
            <a:r>
              <a:rPr lang="es-CO" sz="1400" dirty="0" smtClean="0">
                <a:solidFill>
                  <a:schemeClr val="tx1"/>
                </a:solidFill>
              </a:rPr>
              <a:t>Natalia Ramírez</a:t>
            </a:r>
          </a:p>
          <a:p>
            <a:r>
              <a:rPr lang="es-CO" sz="1400" dirty="0" smtClean="0">
                <a:solidFill>
                  <a:schemeClr val="tx1"/>
                </a:solidFill>
              </a:rPr>
              <a:t>Tatiana Márquez</a:t>
            </a:r>
          </a:p>
          <a:p>
            <a:r>
              <a:rPr lang="es-CO" sz="1400" dirty="0" err="1" smtClean="0">
                <a:solidFill>
                  <a:schemeClr val="tx1"/>
                </a:solidFill>
              </a:rPr>
              <a:t>Zalma</a:t>
            </a:r>
            <a:r>
              <a:rPr lang="es-CO" sz="1400" dirty="0" smtClean="0">
                <a:solidFill>
                  <a:schemeClr val="tx1"/>
                </a:solidFill>
              </a:rPr>
              <a:t> Cervantes</a:t>
            </a:r>
          </a:p>
          <a:p>
            <a:r>
              <a:rPr lang="es-CO" sz="1400" dirty="0" smtClean="0">
                <a:solidFill>
                  <a:schemeClr val="tx1"/>
                </a:solidFill>
              </a:rPr>
              <a:t>Sandra García </a:t>
            </a:r>
          </a:p>
          <a:p>
            <a:endParaRPr lang="es-CO" sz="1400" dirty="0">
              <a:solidFill>
                <a:schemeClr val="tx1"/>
              </a:solidFill>
            </a:endParaRPr>
          </a:p>
        </p:txBody>
      </p:sp>
      <p:pic>
        <p:nvPicPr>
          <p:cNvPr id="4" name="3 Imagen" descr="dattis.png"/>
          <p:cNvPicPr>
            <a:picLocks noChangeAspect="1"/>
          </p:cNvPicPr>
          <p:nvPr/>
        </p:nvPicPr>
        <p:blipFill>
          <a:blip r:embed="rId2" cstate="print"/>
          <a:stretch>
            <a:fillRect/>
          </a:stretch>
        </p:blipFill>
        <p:spPr>
          <a:xfrm>
            <a:off x="732256" y="841832"/>
            <a:ext cx="8016208" cy="2371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CO" sz="2800" dirty="0" smtClean="0"/>
              <a:t>	</a:t>
            </a:r>
          </a:p>
          <a:p>
            <a:pPr marL="0" indent="0" algn="just">
              <a:buNone/>
            </a:pPr>
            <a:r>
              <a:rPr lang="es-CO" sz="2800" dirty="0"/>
              <a:t>	</a:t>
            </a:r>
            <a:r>
              <a:rPr lang="es-CO" sz="2800" dirty="0" smtClean="0"/>
              <a:t>A </a:t>
            </a:r>
            <a:r>
              <a:rPr lang="es-CO" sz="2800" dirty="0"/>
              <a:t>partir de toda la información recolectada elaboramos el diagnóstico donde se definen los Asuntos Críticos del Negocio (</a:t>
            </a:r>
            <a:r>
              <a:rPr lang="es-CO" sz="2800" dirty="0" err="1"/>
              <a:t>ACNs</a:t>
            </a:r>
            <a:r>
              <a:rPr lang="es-CO" sz="2800" dirty="0"/>
              <a:t>). Es decir los asuntos que afectan la viabilidad de un proyecto o de la operación misma de la compañía y/o que generan riesgos a una organización en términos de </a:t>
            </a:r>
            <a:r>
              <a:rPr lang="es-CO" sz="2800" dirty="0" smtClean="0"/>
              <a:t>reputación.</a:t>
            </a:r>
            <a:endParaRPr lang="es-CO" sz="2800"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dirty="0" smtClean="0">
                <a:solidFill>
                  <a:srgbClr val="FF0000"/>
                </a:solidFill>
              </a:rPr>
              <a:t>B. DIAGNOSTICO</a:t>
            </a:r>
            <a:endParaRPr lang="es-CO" dirty="0">
              <a:solidFill>
                <a:srgbClr val="FF0000"/>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CO" sz="2800" dirty="0" smtClean="0"/>
              <a:t>	</a:t>
            </a:r>
          </a:p>
          <a:p>
            <a:pPr marL="0" indent="0" algn="just">
              <a:buNone/>
            </a:pPr>
            <a:r>
              <a:rPr lang="es-CO" sz="2800" dirty="0"/>
              <a:t>	</a:t>
            </a:r>
            <a:r>
              <a:rPr lang="es-CO" sz="2800" dirty="0" smtClean="0"/>
              <a:t>Posteriormente</a:t>
            </a:r>
            <a:r>
              <a:rPr lang="es-CO" sz="2800" dirty="0"/>
              <a:t>, en una tercera fase establecen los objetivos y el lineamiento estratégico que dan respuesta a los </a:t>
            </a:r>
            <a:r>
              <a:rPr lang="es-CO" sz="2800" dirty="0" err="1"/>
              <a:t>ACNs</a:t>
            </a:r>
            <a:r>
              <a:rPr lang="es-CO" sz="2800" dirty="0"/>
              <a:t> identificados. Así mismo se define el mensaje y las ideas fuerza a comunicar unido a un plan de actividades y el cronograma de tiempos que guiarán la ejecución del proyecto de comunicaciones</a:t>
            </a:r>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dirty="0" smtClean="0">
                <a:solidFill>
                  <a:srgbClr val="007E7E"/>
                </a:solidFill>
              </a:rPr>
              <a:t>C. ESTRATEGIA</a:t>
            </a:r>
            <a:endParaRPr lang="es-CO" dirty="0">
              <a:solidFill>
                <a:srgbClr val="007E7E"/>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CO" sz="2800" dirty="0" smtClean="0"/>
              <a:t>	</a:t>
            </a:r>
          </a:p>
          <a:p>
            <a:pPr marL="0" indent="0" algn="just">
              <a:buNone/>
            </a:pPr>
            <a:endParaRPr lang="es-CO" sz="2800" dirty="0"/>
          </a:p>
          <a:p>
            <a:pPr marL="0" indent="0" algn="just">
              <a:buNone/>
            </a:pPr>
            <a:r>
              <a:rPr lang="es-CO" sz="2800" dirty="0" smtClean="0"/>
              <a:t>	En </a:t>
            </a:r>
            <a:r>
              <a:rPr lang="es-CO" sz="2800" dirty="0"/>
              <a:t>la cuarta fase un equipo de trabajo compuesto generalmente por cuatro consultores inicia la ejecución táctica y da un acompañamiento permanente en el día a día</a:t>
            </a:r>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dirty="0" smtClean="0">
                <a:solidFill>
                  <a:schemeClr val="accent3">
                    <a:lumMod val="75000"/>
                  </a:schemeClr>
                </a:solidFill>
              </a:rPr>
              <a:t>D. EJECUCIÓN </a:t>
            </a:r>
            <a:endParaRPr lang="es-CO" dirty="0">
              <a:solidFill>
                <a:schemeClr val="accent3">
                  <a:lumMod val="75000"/>
                </a:schemeClr>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CO" sz="2800" dirty="0" smtClean="0"/>
              <a:t>	Mes </a:t>
            </a:r>
            <a:r>
              <a:rPr lang="es-CO" sz="2800" dirty="0"/>
              <a:t>a mes el equipo de consultores realiza seguimiento a la ejecución para establecer aciertos y desaciertos del proyecto y de esta manera darle continuidad a la implementación o realizar los ajustes que sean necesarios a cualquiera de los componentes de la estrategia. Así mismo, se aplicarán nuevamente las herramientas de medición utilizadas en el diagnóstico para establecer </a:t>
            </a:r>
            <a:r>
              <a:rPr lang="es-CO" sz="2800" dirty="0" smtClean="0"/>
              <a:t>los avances en percepción y reputación de </a:t>
            </a:r>
            <a:r>
              <a:rPr lang="es-CO" sz="2800" dirty="0"/>
              <a:t>la compañía.</a:t>
            </a:r>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dirty="0" smtClean="0"/>
              <a:t>E. EVALUCIÓN</a:t>
            </a:r>
            <a:endParaRPr lang="es-CO"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t>ÁREAS DE PRÁCTICA</a:t>
            </a:r>
            <a:endParaRPr lang="es-CO" b="1" dirty="0"/>
          </a:p>
        </p:txBody>
      </p:sp>
      <p:sp>
        <p:nvSpPr>
          <p:cNvPr id="3" name="2 Marcador de contenido"/>
          <p:cNvSpPr>
            <a:spLocks noGrp="1"/>
          </p:cNvSpPr>
          <p:nvPr>
            <p:ph idx="1"/>
          </p:nvPr>
        </p:nvSpPr>
        <p:spPr>
          <a:xfrm>
            <a:off x="457200" y="1340768"/>
            <a:ext cx="8229600" cy="4997152"/>
          </a:xfrm>
        </p:spPr>
        <p:txBody>
          <a:bodyPr>
            <a:normAutofit fontScale="77500" lnSpcReduction="20000"/>
          </a:bodyPr>
          <a:lstStyle/>
          <a:p>
            <a:pPr algn="just">
              <a:buClr>
                <a:schemeClr val="accent6">
                  <a:lumMod val="75000"/>
                </a:schemeClr>
              </a:buClr>
              <a:buFont typeface="Wingdings" pitchFamily="2" charset="2"/>
              <a:buChar char="v"/>
            </a:pPr>
            <a:endParaRPr lang="es-CO" sz="2900" dirty="0" smtClean="0">
              <a:solidFill>
                <a:schemeClr val="accent6">
                  <a:lumMod val="75000"/>
                </a:schemeClr>
              </a:solidFill>
            </a:endParaRPr>
          </a:p>
          <a:p>
            <a:pPr algn="just">
              <a:buClr>
                <a:schemeClr val="accent6">
                  <a:lumMod val="75000"/>
                </a:schemeClr>
              </a:buClr>
              <a:buFont typeface="Wingdings" pitchFamily="2" charset="2"/>
              <a:buChar char="v"/>
            </a:pPr>
            <a:r>
              <a:rPr lang="es-CO" sz="2900" b="1" dirty="0" smtClean="0">
                <a:solidFill>
                  <a:schemeClr val="accent6">
                    <a:lumMod val="75000"/>
                  </a:schemeClr>
                </a:solidFill>
              </a:rPr>
              <a:t>Asuntos Corporativos: </a:t>
            </a:r>
            <a:r>
              <a:rPr lang="es-CO" sz="2900" dirty="0" smtClean="0"/>
              <a:t>se </a:t>
            </a:r>
            <a:r>
              <a:rPr lang="es-CO" sz="2900" dirty="0"/>
              <a:t>hace necesario la protección y el fortalecimiento de las relaciones de cualquier organización con sus audiencias de interés para incrementar el valor de la compañía a partir de una reputación y un capital de opinión sólidos</a:t>
            </a:r>
            <a:r>
              <a:rPr lang="es-CO" sz="2900" dirty="0" smtClean="0"/>
              <a:t>.</a:t>
            </a:r>
          </a:p>
          <a:p>
            <a:pPr algn="just">
              <a:buClr>
                <a:schemeClr val="accent6">
                  <a:lumMod val="75000"/>
                </a:schemeClr>
              </a:buClr>
              <a:buFont typeface="Wingdings" pitchFamily="2" charset="2"/>
              <a:buChar char="v"/>
            </a:pPr>
            <a:endParaRPr lang="es-CO" sz="2900" dirty="0" smtClean="0">
              <a:solidFill>
                <a:schemeClr val="accent6">
                  <a:lumMod val="75000"/>
                </a:schemeClr>
              </a:solidFill>
            </a:endParaRPr>
          </a:p>
          <a:p>
            <a:pPr algn="just">
              <a:buFont typeface="Wingdings" pitchFamily="2" charset="2"/>
              <a:buChar char="v"/>
            </a:pPr>
            <a:r>
              <a:rPr lang="es-CO" sz="2900" b="1" dirty="0" smtClean="0">
                <a:solidFill>
                  <a:srgbClr val="FF0000"/>
                </a:solidFill>
              </a:rPr>
              <a:t>Gestión de Crisis y de Riesgo: </a:t>
            </a:r>
            <a:r>
              <a:rPr lang="es-CO" sz="2900" dirty="0" smtClean="0"/>
              <a:t>Por </a:t>
            </a:r>
            <a:r>
              <a:rPr lang="es-CO" sz="2900" dirty="0"/>
              <a:t>definición las crisis son cualquier situación o evento que puede generar una atención negativa hacia una compañía y que tiene efectos adversos en su situación financiera; en las relaciones con sus audiencias, incluyendo los medios de comunicación; o en su reputación en el mercado</a:t>
            </a:r>
            <a:r>
              <a:rPr lang="es-CO" sz="2900" dirty="0" smtClean="0"/>
              <a:t>.</a:t>
            </a:r>
          </a:p>
          <a:p>
            <a:pPr algn="just">
              <a:buNone/>
            </a:pPr>
            <a:r>
              <a:rPr lang="es-CO" sz="2900" dirty="0">
                <a:solidFill>
                  <a:srgbClr val="FF0000"/>
                </a:solidFill>
              </a:rPr>
              <a:t>	</a:t>
            </a:r>
            <a:r>
              <a:rPr lang="es-CO" sz="2900" dirty="0" smtClean="0"/>
              <a:t>En la gestión de riesgo de reputación se identifican brechas entre la gestión de las compañías y el estado de la reputación de las mismas, que pueden estar deteriorando la posición de una organización sin que para esta sea una amenaza evidente como sucede en las situaciones de crisis.</a:t>
            </a:r>
          </a:p>
          <a:p>
            <a:pPr>
              <a:buNone/>
            </a:pPr>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ÁREAS </a:t>
            </a:r>
            <a:r>
              <a:rPr lang="es-CO" dirty="0"/>
              <a:t>DE PRÁCTICA</a:t>
            </a:r>
          </a:p>
        </p:txBody>
      </p:sp>
      <p:sp>
        <p:nvSpPr>
          <p:cNvPr id="3" name="2 Marcador de contenido"/>
          <p:cNvSpPr>
            <a:spLocks noGrp="1"/>
          </p:cNvSpPr>
          <p:nvPr>
            <p:ph idx="1"/>
          </p:nvPr>
        </p:nvSpPr>
        <p:spPr/>
        <p:txBody>
          <a:bodyPr>
            <a:normAutofit fontScale="55000" lnSpcReduction="20000"/>
          </a:bodyPr>
          <a:lstStyle/>
          <a:p>
            <a:pPr algn="just">
              <a:buFont typeface="Wingdings" pitchFamily="2" charset="2"/>
              <a:buChar char="v"/>
            </a:pPr>
            <a:r>
              <a:rPr lang="es-CO" b="1" dirty="0">
                <a:solidFill>
                  <a:srgbClr val="007E7E"/>
                </a:solidFill>
              </a:rPr>
              <a:t>Asuntos financieros: </a:t>
            </a:r>
            <a:r>
              <a:rPr lang="es-CO" dirty="0"/>
              <a:t>Las comunicaciones financieras se enfocan en el diseño de estrategias y planes de acción para ayudar a las compañías a construir o fortalecer sus relaciones con medios de comunicación financieros, analistas, accionistas, inversionistas y reguladores. </a:t>
            </a:r>
          </a:p>
          <a:p>
            <a:pPr algn="just">
              <a:buFont typeface="Wingdings" pitchFamily="2" charset="2"/>
              <a:buChar char="v"/>
            </a:pPr>
            <a:endParaRPr lang="es-CO" dirty="0" smtClean="0">
              <a:solidFill>
                <a:schemeClr val="accent3">
                  <a:lumMod val="75000"/>
                </a:schemeClr>
              </a:solidFill>
            </a:endParaRPr>
          </a:p>
          <a:p>
            <a:pPr algn="just">
              <a:buFont typeface="Wingdings" pitchFamily="2" charset="2"/>
              <a:buChar char="v"/>
            </a:pPr>
            <a:r>
              <a:rPr lang="es-CO" b="1" dirty="0" smtClean="0">
                <a:solidFill>
                  <a:schemeClr val="accent3">
                    <a:lumMod val="75000"/>
                  </a:schemeClr>
                </a:solidFill>
              </a:rPr>
              <a:t>Asuntos </a:t>
            </a:r>
            <a:r>
              <a:rPr lang="es-CO" b="1" dirty="0">
                <a:solidFill>
                  <a:schemeClr val="accent3">
                    <a:lumMod val="75000"/>
                  </a:schemeClr>
                </a:solidFill>
              </a:rPr>
              <a:t>Públicos: </a:t>
            </a:r>
            <a:r>
              <a:rPr lang="es-CO" dirty="0"/>
              <a:t>La asesoría se focaliza en el diseño de estrategias para que desde el sector privado se encuentren mecanismos de interactuar e interrelacionarse con el sector público. De tal forma que los puntos de vista de las organizaciones se conviertan en fuente de información creíble y útil para los tomadores de decisión.</a:t>
            </a:r>
          </a:p>
          <a:p>
            <a:pPr algn="just">
              <a:buFont typeface="Wingdings" pitchFamily="2" charset="2"/>
              <a:buChar char="v"/>
            </a:pPr>
            <a:endParaRPr lang="es-CO" dirty="0" smtClean="0">
              <a:solidFill>
                <a:schemeClr val="accent6">
                  <a:lumMod val="75000"/>
                </a:schemeClr>
              </a:solidFill>
            </a:endParaRPr>
          </a:p>
          <a:p>
            <a:pPr algn="just">
              <a:buFont typeface="Wingdings" pitchFamily="2" charset="2"/>
              <a:buChar char="v"/>
            </a:pPr>
            <a:r>
              <a:rPr lang="es-CO" b="1" dirty="0" smtClean="0">
                <a:solidFill>
                  <a:schemeClr val="accent6">
                    <a:lumMod val="75000"/>
                  </a:schemeClr>
                </a:solidFill>
              </a:rPr>
              <a:t>Ciudadanía </a:t>
            </a:r>
            <a:r>
              <a:rPr lang="es-CO" b="1" dirty="0">
                <a:solidFill>
                  <a:schemeClr val="accent6">
                    <a:lumMod val="75000"/>
                  </a:schemeClr>
                </a:solidFill>
              </a:rPr>
              <a:t>Corporativa: </a:t>
            </a:r>
            <a:r>
              <a:rPr lang="es-CO" dirty="0"/>
              <a:t>El relacionamiento con las comunidades así como los programas de responsabilidad social corporativa o de manejo medioambiental, no sólo tienen un impacto en sus beneficiarios o en la percepción de una organización. Para muchas compañías, el trabajo en esta área es vital para consolidar su reputación y está directamente relacionado con el mejoramiento de su competitividad, la lealtad de sus empleados, la entrada o expansión en nuevos mercados y hasta garantizar la continuidad de su negocio.</a:t>
            </a:r>
            <a:endParaRPr lang="es-CO" dirty="0">
              <a:solidFill>
                <a:schemeClr val="accent6">
                  <a:lumMod val="75000"/>
                </a:schemeClr>
              </a:solidFill>
            </a:endParaRPr>
          </a:p>
          <a:p>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42757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Ecopetrol.jpg"/>
          <p:cNvPicPr>
            <a:picLocks noChangeAspect="1"/>
          </p:cNvPicPr>
          <p:nvPr/>
        </p:nvPicPr>
        <p:blipFill>
          <a:blip r:embed="rId2" cstate="print"/>
          <a:stretch>
            <a:fillRect/>
          </a:stretch>
        </p:blipFill>
        <p:spPr>
          <a:xfrm>
            <a:off x="179512" y="1234196"/>
            <a:ext cx="1728192" cy="1330708"/>
          </a:xfrm>
          <a:prstGeom prst="rect">
            <a:avLst/>
          </a:prstGeom>
        </p:spPr>
      </p:pic>
      <p:sp>
        <p:nvSpPr>
          <p:cNvPr id="3" name="2 Marcador de contenido"/>
          <p:cNvSpPr>
            <a:spLocks noGrp="1"/>
          </p:cNvSpPr>
          <p:nvPr>
            <p:ph idx="1"/>
          </p:nvPr>
        </p:nvSpPr>
        <p:spPr>
          <a:xfrm>
            <a:off x="457200" y="2143397"/>
            <a:ext cx="8229600" cy="4525963"/>
          </a:xfrm>
        </p:spPr>
        <p:txBody>
          <a:bodyPr>
            <a:normAutofit fontScale="40000" lnSpcReduction="20000"/>
          </a:bodyPr>
          <a:lstStyle/>
          <a:p>
            <a:pPr>
              <a:buNone/>
            </a:pPr>
            <a:r>
              <a:rPr lang="es-CO" dirty="0"/>
              <a:t>	</a:t>
            </a:r>
            <a:r>
              <a:rPr lang="es-CO" dirty="0" smtClean="0"/>
              <a:t>		  </a:t>
            </a:r>
          </a:p>
          <a:p>
            <a:pPr>
              <a:buNone/>
            </a:pPr>
            <a:endParaRPr lang="es-CO" dirty="0"/>
          </a:p>
          <a:p>
            <a:pPr algn="just">
              <a:buNone/>
            </a:pPr>
            <a:endParaRPr lang="es-CO" dirty="0" smtClean="0"/>
          </a:p>
          <a:p>
            <a:pPr algn="just"/>
            <a:r>
              <a:rPr lang="es-CO" sz="4000" b="1" dirty="0" smtClean="0"/>
              <a:t>ECOPETROL: </a:t>
            </a:r>
            <a:r>
              <a:rPr lang="es-CO" sz="4000" dirty="0" smtClean="0"/>
              <a:t>Diseño </a:t>
            </a:r>
            <a:r>
              <a:rPr lang="es-CO" sz="4000" dirty="0"/>
              <a:t>de la estrategia para el posicionamiento de combustibles líquidos</a:t>
            </a:r>
            <a:r>
              <a:rPr lang="es-CO" sz="4000" dirty="0" smtClean="0"/>
              <a:t>.</a:t>
            </a:r>
          </a:p>
          <a:p>
            <a:pPr algn="just">
              <a:buNone/>
            </a:pPr>
            <a:endParaRPr lang="es-CO" sz="4000" dirty="0"/>
          </a:p>
          <a:p>
            <a:pPr algn="just"/>
            <a:r>
              <a:rPr lang="es-CO" sz="4000" b="1" dirty="0" smtClean="0"/>
              <a:t>Grupo </a:t>
            </a:r>
            <a:r>
              <a:rPr lang="es-CO" sz="4000" b="1" dirty="0"/>
              <a:t>Nacional de </a:t>
            </a:r>
            <a:r>
              <a:rPr lang="es-CO" sz="4000" b="1" dirty="0" smtClean="0"/>
              <a:t>Chocolates: </a:t>
            </a:r>
            <a:r>
              <a:rPr lang="es-CO" sz="4000" dirty="0" smtClean="0"/>
              <a:t>Asesoría </a:t>
            </a:r>
            <a:r>
              <a:rPr lang="es-CO" sz="4000" dirty="0"/>
              <a:t>para las </a:t>
            </a:r>
            <a:r>
              <a:rPr lang="es-CO" sz="4000" dirty="0" smtClean="0"/>
              <a:t>actividades de relacionamiento </a:t>
            </a:r>
            <a:r>
              <a:rPr lang="es-CO" sz="4000" dirty="0"/>
              <a:t>con medios de comunicación.</a:t>
            </a:r>
          </a:p>
          <a:p>
            <a:pPr algn="just">
              <a:buNone/>
            </a:pPr>
            <a:endParaRPr lang="es-CO" sz="4000" dirty="0"/>
          </a:p>
          <a:p>
            <a:pPr algn="just"/>
            <a:r>
              <a:rPr lang="es-CO" sz="4000" b="1" dirty="0" err="1" smtClean="0"/>
              <a:t>Reficar</a:t>
            </a:r>
            <a:r>
              <a:rPr lang="es-CO" sz="4000" b="1" dirty="0" smtClean="0"/>
              <a:t>:</a:t>
            </a:r>
            <a:r>
              <a:rPr lang="es-CO" sz="4000" dirty="0" smtClean="0"/>
              <a:t> Lineamiento </a:t>
            </a:r>
            <a:r>
              <a:rPr lang="es-CO" sz="4000" dirty="0"/>
              <a:t>estratégico y plan de actividades para el inicio de operaciones de la Refinería de Cartagena.</a:t>
            </a:r>
          </a:p>
          <a:p>
            <a:pPr algn="just">
              <a:buNone/>
            </a:pPr>
            <a:endParaRPr lang="es-CO" sz="4000" dirty="0" smtClean="0"/>
          </a:p>
          <a:p>
            <a:pPr algn="just"/>
            <a:r>
              <a:rPr lang="es-CO" sz="4000" b="1" dirty="0" err="1" smtClean="0"/>
              <a:t>Biofilm</a:t>
            </a:r>
            <a:r>
              <a:rPr lang="es-CO" sz="4000" dirty="0" smtClean="0"/>
              <a:t>: Asesoría </a:t>
            </a:r>
            <a:r>
              <a:rPr lang="es-CO" sz="4000" dirty="0"/>
              <a:t>para fortalecer su posicionamiento entre sus clientes.</a:t>
            </a:r>
          </a:p>
          <a:p>
            <a:pPr algn="just">
              <a:buNone/>
            </a:pPr>
            <a:endParaRPr lang="es-CO" sz="4000" dirty="0" smtClean="0"/>
          </a:p>
          <a:p>
            <a:pPr algn="just"/>
            <a:r>
              <a:rPr lang="es-CO" sz="4000" b="1" dirty="0" smtClean="0"/>
              <a:t>Argos:</a:t>
            </a:r>
            <a:r>
              <a:rPr lang="es-CO" sz="4000" dirty="0" smtClean="0"/>
              <a:t> Acompañamiento </a:t>
            </a:r>
            <a:r>
              <a:rPr lang="es-CO" sz="4000" dirty="0"/>
              <a:t>permanente en el proceso de consolidación de la marca Argos.</a:t>
            </a:r>
          </a:p>
          <a:p>
            <a:pPr algn="just">
              <a:buNone/>
            </a:pPr>
            <a:r>
              <a:rPr lang="es-CO" sz="4000" dirty="0" smtClean="0"/>
              <a:t/>
            </a:r>
            <a:br>
              <a:rPr lang="es-CO" sz="4000" dirty="0" smtClean="0"/>
            </a:br>
            <a:endParaRPr lang="es-CO" sz="4000"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normAutofit/>
          </a:bodyPr>
          <a:lstStyle/>
          <a:p>
            <a:r>
              <a:rPr lang="es-CO" b="1" dirty="0" smtClean="0"/>
              <a:t>ALGUNAS EXPERIENCIAS</a:t>
            </a:r>
            <a:endParaRPr lang="es-CO" b="1" dirty="0"/>
          </a:p>
        </p:txBody>
      </p:sp>
      <p:pic>
        <p:nvPicPr>
          <p:cNvPr id="10" name="9 Imagen" descr="logo_nal_chocolates.gif"/>
          <p:cNvPicPr>
            <a:picLocks noChangeAspect="1"/>
          </p:cNvPicPr>
          <p:nvPr/>
        </p:nvPicPr>
        <p:blipFill>
          <a:blip r:embed="rId3" cstate="print"/>
          <a:stretch>
            <a:fillRect/>
          </a:stretch>
        </p:blipFill>
        <p:spPr>
          <a:xfrm>
            <a:off x="2267744" y="1594236"/>
            <a:ext cx="777240" cy="762000"/>
          </a:xfrm>
          <a:prstGeom prst="rect">
            <a:avLst/>
          </a:prstGeom>
        </p:spPr>
      </p:pic>
      <p:pic>
        <p:nvPicPr>
          <p:cNvPr id="11" name="10 Imagen" descr="Reficar_Logo.jpg"/>
          <p:cNvPicPr>
            <a:picLocks noChangeAspect="1"/>
          </p:cNvPicPr>
          <p:nvPr/>
        </p:nvPicPr>
        <p:blipFill>
          <a:blip r:embed="rId4" cstate="print"/>
          <a:stretch>
            <a:fillRect/>
          </a:stretch>
        </p:blipFill>
        <p:spPr>
          <a:xfrm>
            <a:off x="3275856" y="1577840"/>
            <a:ext cx="1616968" cy="808484"/>
          </a:xfrm>
          <a:prstGeom prst="rect">
            <a:avLst/>
          </a:prstGeom>
        </p:spPr>
      </p:pic>
      <p:pic>
        <p:nvPicPr>
          <p:cNvPr id="12" name="11 Imagen" descr="biofilm.gif"/>
          <p:cNvPicPr>
            <a:picLocks noChangeAspect="1"/>
          </p:cNvPicPr>
          <p:nvPr/>
        </p:nvPicPr>
        <p:blipFill>
          <a:blip r:embed="rId5" cstate="print"/>
          <a:stretch>
            <a:fillRect/>
          </a:stretch>
        </p:blipFill>
        <p:spPr>
          <a:xfrm>
            <a:off x="5004048" y="1726048"/>
            <a:ext cx="1827526" cy="732284"/>
          </a:xfrm>
          <a:prstGeom prst="rect">
            <a:avLst/>
          </a:prstGeom>
        </p:spPr>
      </p:pic>
      <p:pic>
        <p:nvPicPr>
          <p:cNvPr id="13" name="12 Imagen" descr="logoargos.gif"/>
          <p:cNvPicPr>
            <a:picLocks noChangeAspect="1"/>
          </p:cNvPicPr>
          <p:nvPr/>
        </p:nvPicPr>
        <p:blipFill>
          <a:blip r:embed="rId6" cstate="print"/>
          <a:stretch>
            <a:fillRect/>
          </a:stretch>
        </p:blipFill>
        <p:spPr>
          <a:xfrm>
            <a:off x="7092280" y="1594236"/>
            <a:ext cx="1493520" cy="86106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t>ALGUNAS EXPERIENCIAS</a:t>
            </a:r>
            <a:endParaRPr lang="es-CO" b="1" dirty="0"/>
          </a:p>
        </p:txBody>
      </p:sp>
      <p:sp>
        <p:nvSpPr>
          <p:cNvPr id="3" name="2 Marcador de contenido"/>
          <p:cNvSpPr>
            <a:spLocks noGrp="1"/>
          </p:cNvSpPr>
          <p:nvPr>
            <p:ph idx="1"/>
          </p:nvPr>
        </p:nvSpPr>
        <p:spPr/>
        <p:txBody>
          <a:bodyPr>
            <a:normAutofit fontScale="92500" lnSpcReduction="20000"/>
          </a:bodyPr>
          <a:lstStyle/>
          <a:p>
            <a:pPr algn="just"/>
            <a:endParaRPr lang="es-CO" sz="1600" dirty="0" smtClean="0"/>
          </a:p>
          <a:p>
            <a:pPr algn="just"/>
            <a:endParaRPr lang="es-CO" sz="1600" dirty="0"/>
          </a:p>
          <a:p>
            <a:pPr algn="just"/>
            <a:endParaRPr lang="es-CO" sz="1600" dirty="0" smtClean="0"/>
          </a:p>
          <a:p>
            <a:pPr algn="just"/>
            <a:endParaRPr lang="es-CO" sz="1800" dirty="0" smtClean="0"/>
          </a:p>
          <a:p>
            <a:pPr algn="just"/>
            <a:endParaRPr lang="es-CO" sz="1800" b="1" dirty="0" smtClean="0"/>
          </a:p>
          <a:p>
            <a:pPr algn="just"/>
            <a:r>
              <a:rPr lang="es-CO" sz="1800" b="1" dirty="0" err="1" smtClean="0"/>
              <a:t>DIAGEO</a:t>
            </a:r>
            <a:r>
              <a:rPr lang="es-CO" sz="1800" b="1" dirty="0" smtClean="0"/>
              <a:t>:</a:t>
            </a:r>
            <a:r>
              <a:rPr lang="es-CO" sz="1800" dirty="0" smtClean="0"/>
              <a:t> Programa </a:t>
            </a:r>
            <a:r>
              <a:rPr lang="es-CO" sz="1800" dirty="0"/>
              <a:t>de educación de </a:t>
            </a:r>
            <a:r>
              <a:rPr lang="es-CO" sz="1800" dirty="0" err="1"/>
              <a:t>bartenders</a:t>
            </a:r>
            <a:r>
              <a:rPr lang="es-CO" sz="1800" dirty="0"/>
              <a:t> para el manejo responsable del </a:t>
            </a:r>
            <a:r>
              <a:rPr lang="es-CO" sz="1800" dirty="0" smtClean="0"/>
              <a:t>alcohol</a:t>
            </a:r>
          </a:p>
          <a:p>
            <a:pPr algn="just"/>
            <a:endParaRPr lang="es-CO" sz="1800" dirty="0"/>
          </a:p>
          <a:p>
            <a:pPr algn="just"/>
            <a:r>
              <a:rPr lang="es-CO" sz="1800" b="1" dirty="0"/>
              <a:t>Fundación </a:t>
            </a:r>
            <a:r>
              <a:rPr lang="es-CO" sz="1800" b="1" dirty="0" smtClean="0"/>
              <a:t>Génesis: </a:t>
            </a:r>
            <a:r>
              <a:rPr lang="es-CO" sz="1800" dirty="0" smtClean="0"/>
              <a:t>Posicionamiento </a:t>
            </a:r>
            <a:r>
              <a:rPr lang="es-CO" sz="1800" dirty="0"/>
              <a:t>de la Fundación como el mejor mecanismo para canalizar aportes desde Estados Unidos a causas sociales en Colombia.</a:t>
            </a:r>
          </a:p>
          <a:p>
            <a:pPr algn="just"/>
            <a:endParaRPr lang="es-CO" sz="1800" b="1" dirty="0" smtClean="0"/>
          </a:p>
          <a:p>
            <a:pPr algn="just"/>
            <a:r>
              <a:rPr lang="es-CO" sz="1800" b="1" dirty="0" smtClean="0"/>
              <a:t>Almacenes Éxito: </a:t>
            </a:r>
            <a:r>
              <a:rPr lang="es-CO" sz="1800" dirty="0" smtClean="0"/>
              <a:t>Direccionamiento </a:t>
            </a:r>
            <a:r>
              <a:rPr lang="es-CO" sz="1800" dirty="0"/>
              <a:t>de la comunicación </a:t>
            </a:r>
            <a:r>
              <a:rPr lang="es-CO" sz="1800" dirty="0" smtClean="0"/>
              <a:t>Plan </a:t>
            </a:r>
            <a:r>
              <a:rPr lang="es-CO" sz="1800" dirty="0"/>
              <a:t>Goticas.</a:t>
            </a:r>
          </a:p>
          <a:p>
            <a:pPr algn="just"/>
            <a:endParaRPr lang="es-CO" sz="1800" b="1" dirty="0" smtClean="0"/>
          </a:p>
          <a:p>
            <a:pPr algn="just"/>
            <a:r>
              <a:rPr lang="es-CO" sz="1800" b="1" dirty="0" smtClean="0"/>
              <a:t>ARGOS: </a:t>
            </a:r>
            <a:r>
              <a:rPr lang="es-CO" sz="1800" dirty="0" smtClean="0"/>
              <a:t>Promoción </a:t>
            </a:r>
            <a:r>
              <a:rPr lang="es-CO" sz="1800" dirty="0"/>
              <a:t>de líneas de trabajo social de la compañía con audiencias de interés y diseño de planes de comunicaciones para la apropiación de las obras entregadas por los beneficiarios de la comunidad.</a:t>
            </a:r>
          </a:p>
          <a:p>
            <a:pPr>
              <a:buNone/>
            </a:pPr>
            <a:r>
              <a:rPr lang="es-CO" dirty="0" smtClean="0"/>
              <a:t/>
            </a:r>
            <a:br>
              <a:rPr lang="es-CO" dirty="0" smtClean="0"/>
            </a:br>
            <a:endParaRPr lang="es-CO" dirty="0"/>
          </a:p>
        </p:txBody>
      </p:sp>
      <p:pic>
        <p:nvPicPr>
          <p:cNvPr id="4" name="3 Imagen" descr="diageo.jpg"/>
          <p:cNvPicPr>
            <a:picLocks noChangeAspect="1"/>
          </p:cNvPicPr>
          <p:nvPr/>
        </p:nvPicPr>
        <p:blipFill>
          <a:blip r:embed="rId2" cstate="print"/>
          <a:stretch>
            <a:fillRect/>
          </a:stretch>
        </p:blipFill>
        <p:spPr>
          <a:xfrm>
            <a:off x="683568" y="1196752"/>
            <a:ext cx="1800200" cy="1350150"/>
          </a:xfrm>
          <a:prstGeom prst="rect">
            <a:avLst/>
          </a:prstGeom>
        </p:spPr>
      </p:pic>
      <p:pic>
        <p:nvPicPr>
          <p:cNvPr id="5" name="4 Imagen" descr="logo_exito_colombia.JPG"/>
          <p:cNvPicPr>
            <a:picLocks noChangeAspect="1"/>
          </p:cNvPicPr>
          <p:nvPr/>
        </p:nvPicPr>
        <p:blipFill>
          <a:blip r:embed="rId3" cstate="print"/>
          <a:stretch>
            <a:fillRect/>
          </a:stretch>
        </p:blipFill>
        <p:spPr>
          <a:xfrm>
            <a:off x="3707904" y="1556792"/>
            <a:ext cx="1362075" cy="695325"/>
          </a:xfrm>
          <a:prstGeom prst="rect">
            <a:avLst/>
          </a:prstGeom>
        </p:spPr>
      </p:pic>
      <p:pic>
        <p:nvPicPr>
          <p:cNvPr id="6" name="5 Imagen" descr="logoargos.gif"/>
          <p:cNvPicPr>
            <a:picLocks noChangeAspect="1"/>
          </p:cNvPicPr>
          <p:nvPr/>
        </p:nvPicPr>
        <p:blipFill>
          <a:blip r:embed="rId4" cstate="print"/>
          <a:stretch>
            <a:fillRect/>
          </a:stretch>
        </p:blipFill>
        <p:spPr>
          <a:xfrm>
            <a:off x="6750888" y="1487820"/>
            <a:ext cx="1493520" cy="861060"/>
          </a:xfrm>
          <a:prstGeom prst="rect">
            <a:avLst/>
          </a:prstGeom>
        </p:spPr>
      </p:pic>
      <p:sp>
        <p:nvSpPr>
          <p:cNvPr id="7" name="6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ppt_x</p:attrName>
                                        </p:attrNameLst>
                                      </p:cBhvr>
                                      <p:tavLst>
                                        <p:tav tm="0">
                                          <p:val>
                                            <p:strVal val="#ppt_x-.2"/>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ppt_x</p:attrName>
                                        </p:attrNameLst>
                                      </p:cBhvr>
                                      <p:tavLst>
                                        <p:tav tm="0">
                                          <p:val>
                                            <p:strVal val="#ppt_x-.2"/>
                                          </p:val>
                                        </p:tav>
                                        <p:tav tm="100000">
                                          <p:val>
                                            <p:strVal val="#ppt_x"/>
                                          </p:val>
                                        </p:tav>
                                      </p:tavLst>
                                    </p:anim>
                                    <p:anim calcmode="lin" valueType="num">
                                      <p:cBhvr>
                                        <p:cTn id="2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ppt_x</p:attrName>
                                        </p:attrNameLst>
                                      </p:cBhvr>
                                      <p:tavLst>
                                        <p:tav tm="0">
                                          <p:val>
                                            <p:strVal val="#ppt_x-.2"/>
                                          </p:val>
                                        </p:tav>
                                        <p:tav tm="100000">
                                          <p:val>
                                            <p:strVal val="#ppt_x"/>
                                          </p:val>
                                        </p:tav>
                                      </p:tavLst>
                                    </p:anim>
                                    <p:anim calcmode="lin" valueType="num">
                                      <p:cBhvr>
                                        <p:cTn id="2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t>CASO DE ÉXITO</a:t>
            </a:r>
            <a:endParaRPr lang="es-CO" b="1" dirty="0"/>
          </a:p>
        </p:txBody>
      </p:sp>
      <p:sp>
        <p:nvSpPr>
          <p:cNvPr id="3" name="2 Marcador de contenido"/>
          <p:cNvSpPr>
            <a:spLocks noGrp="1"/>
          </p:cNvSpPr>
          <p:nvPr>
            <p:ph idx="1"/>
          </p:nvPr>
        </p:nvSpPr>
        <p:spPr/>
        <p:txBody>
          <a:bodyPr>
            <a:normAutofit fontScale="55000" lnSpcReduction="20000"/>
          </a:bodyPr>
          <a:lstStyle/>
          <a:p>
            <a:pPr>
              <a:buNone/>
            </a:pPr>
            <a:r>
              <a:rPr lang="es-CO" b="1" dirty="0" smtClean="0"/>
              <a:t>GRUPO </a:t>
            </a:r>
            <a:r>
              <a:rPr lang="es-CO" b="1" dirty="0" err="1" smtClean="0"/>
              <a:t>NULE</a:t>
            </a:r>
            <a:endParaRPr lang="es-CO" b="1" dirty="0" smtClean="0"/>
          </a:p>
          <a:p>
            <a:pPr>
              <a:buNone/>
            </a:pPr>
            <a:endParaRPr lang="es-CO" b="1" dirty="0" smtClean="0"/>
          </a:p>
          <a:p>
            <a:pPr algn="just"/>
            <a:r>
              <a:rPr lang="es-CO" dirty="0" smtClean="0"/>
              <a:t>A la cima de los medios: </a:t>
            </a:r>
            <a:r>
              <a:rPr lang="es-CO" dirty="0"/>
              <a:t>El que sí tenía un contrato de asesoría con los </a:t>
            </a:r>
            <a:r>
              <a:rPr lang="es-CO" dirty="0" err="1"/>
              <a:t>Nule</a:t>
            </a:r>
            <a:r>
              <a:rPr lang="es-CO" dirty="0"/>
              <a:t> era su hermano, Darío Vargas, cabeza de la empresa de consultoría en comunicaciones </a:t>
            </a:r>
            <a:r>
              <a:rPr lang="es-CO" dirty="0" err="1"/>
              <a:t>Dattis</a:t>
            </a:r>
            <a:r>
              <a:rPr lang="es-CO" dirty="0"/>
              <a:t>, que los asesoró en manejo de medios. El trabajo de </a:t>
            </a:r>
            <a:r>
              <a:rPr lang="es-CO" dirty="0" err="1"/>
              <a:t>Dattis</a:t>
            </a:r>
            <a:r>
              <a:rPr lang="es-CO" dirty="0"/>
              <a:t> fue muy efectivo pues hasta que estalló el escándalo, los grandes medios nacionales los retrataron muy positivamente como </a:t>
            </a:r>
            <a:r>
              <a:rPr lang="es-CO" dirty="0">
                <a:hlinkClick r:id="rId2"/>
              </a:rPr>
              <a:t>“Los nuevos cacaos</a:t>
            </a:r>
            <a:r>
              <a:rPr lang="es-CO" dirty="0" smtClean="0">
                <a:hlinkClick r:id="rId2"/>
              </a:rPr>
              <a:t>”.</a:t>
            </a:r>
            <a:endParaRPr lang="es-CO" dirty="0" smtClean="0"/>
          </a:p>
          <a:p>
            <a:pPr algn="just"/>
            <a:endParaRPr lang="es-CO" dirty="0"/>
          </a:p>
          <a:p>
            <a:pPr algn="just"/>
            <a:r>
              <a:rPr lang="es-CO" dirty="0"/>
              <a:t>Después, la torta se volteó. Cuando los socios originales vendieron Cambio a Casa Editorial El Tiempo, la revista -ya bajo la batuta de Rodrigo Pardo y María Elvira Samper- destapó todo el escándalo de la Calle 26. Y </a:t>
            </a:r>
            <a:r>
              <a:rPr lang="es-CO" dirty="0">
                <a:hlinkClick r:id="rId3"/>
              </a:rPr>
              <a:t>El Tiempo</a:t>
            </a:r>
            <a:r>
              <a:rPr lang="es-CO" dirty="0"/>
              <a:t>, con Roberto Pombo a la cabeza, reveló el escándalo del préstamo de la Dirección Nacional de Estupefacientes a los </a:t>
            </a:r>
            <a:r>
              <a:rPr lang="es-CO" dirty="0" err="1"/>
              <a:t>Nule</a:t>
            </a:r>
            <a:r>
              <a:rPr lang="es-CO" dirty="0"/>
              <a:t> por 25.980 millones de pesos, a través de una fiducia, para financiar la concesión de la doble calzada Bogotá-Girardot.</a:t>
            </a:r>
          </a:p>
          <a:p>
            <a:pPr algn="just"/>
            <a:endParaRPr lang="es-CO" dirty="0" smtClean="0"/>
          </a:p>
          <a:p>
            <a:pPr algn="just"/>
            <a:r>
              <a:rPr lang="es-CO" dirty="0" err="1" smtClean="0"/>
              <a:t>Dattis</a:t>
            </a:r>
            <a:r>
              <a:rPr lang="es-CO" dirty="0" smtClean="0"/>
              <a:t> </a:t>
            </a:r>
            <a:r>
              <a:rPr lang="es-CO" dirty="0"/>
              <a:t>es otra de las empresas a las que los </a:t>
            </a:r>
            <a:r>
              <a:rPr lang="es-CO" dirty="0" err="1"/>
              <a:t>Nule</a:t>
            </a:r>
            <a:r>
              <a:rPr lang="es-CO" dirty="0"/>
              <a:t> le quedaron debiendo plata, cerca de mil millones.</a:t>
            </a:r>
          </a:p>
          <a:p>
            <a:endParaRPr lang="es-CO" dirty="0"/>
          </a:p>
        </p:txBody>
      </p:sp>
      <p:sp>
        <p:nvSpPr>
          <p:cNvPr id="7" name="6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ppt_x</p:attrName>
                                        </p:attrNameLst>
                                      </p:cBhvr>
                                      <p:tavLst>
                                        <p:tav tm="0">
                                          <p:val>
                                            <p:strVal val="#ppt_x-.2"/>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ppt_x</p:attrName>
                                        </p:attrNameLst>
                                      </p:cBhvr>
                                      <p:tavLst>
                                        <p:tav tm="0">
                                          <p:val>
                                            <p:strVal val="#ppt_x-.2"/>
                                          </p:val>
                                        </p:tav>
                                        <p:tav tm="100000">
                                          <p:val>
                                            <p:strVal val="#ppt_x"/>
                                          </p:val>
                                        </p:tav>
                                      </p:tavLst>
                                    </p:anim>
                                    <p:anim calcmode="lin" valueType="num">
                                      <p:cBhvr>
                                        <p:cTn id="2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ppt_x</p:attrName>
                                        </p:attrNameLst>
                                      </p:cBhvr>
                                      <p:tavLst>
                                        <p:tav tm="0">
                                          <p:val>
                                            <p:strVal val="#ppt_x-.2"/>
                                          </p:val>
                                        </p:tav>
                                        <p:tav tm="100000">
                                          <p:val>
                                            <p:strVal val="#ppt_x"/>
                                          </p:val>
                                        </p:tav>
                                      </p:tavLst>
                                    </p:anim>
                                    <p:anim calcmode="lin" valueType="num">
                                      <p:cBhvr>
                                        <p:cTn id="2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t>CASO DE FRACASO</a:t>
            </a:r>
            <a:endParaRPr lang="es-CO" b="1" dirty="0"/>
          </a:p>
        </p:txBody>
      </p:sp>
      <p:sp>
        <p:nvSpPr>
          <p:cNvPr id="3" name="2 Marcador de contenido"/>
          <p:cNvSpPr>
            <a:spLocks noGrp="1"/>
          </p:cNvSpPr>
          <p:nvPr>
            <p:ph idx="1"/>
          </p:nvPr>
        </p:nvSpPr>
        <p:spPr/>
        <p:txBody>
          <a:bodyPr>
            <a:normAutofit fontScale="55000" lnSpcReduction="20000"/>
          </a:bodyPr>
          <a:lstStyle/>
          <a:p>
            <a:pPr>
              <a:buNone/>
            </a:pPr>
            <a:r>
              <a:rPr lang="es-CO" b="1" dirty="0" smtClean="0"/>
              <a:t>Asesoría de Imagen Ex-</a:t>
            </a:r>
            <a:r>
              <a:rPr lang="es-CO" b="1" dirty="0" err="1" smtClean="0"/>
              <a:t>Presindente</a:t>
            </a:r>
            <a:r>
              <a:rPr lang="es-CO" b="1" dirty="0" smtClean="0"/>
              <a:t>  Andrés Pastrana </a:t>
            </a:r>
            <a:r>
              <a:rPr lang="es-CO" b="1" dirty="0"/>
              <a:t>A</a:t>
            </a:r>
            <a:r>
              <a:rPr lang="es-CO" b="1" dirty="0" smtClean="0"/>
              <a:t>rango  </a:t>
            </a:r>
          </a:p>
          <a:p>
            <a:pPr>
              <a:buNone/>
            </a:pPr>
            <a:endParaRPr lang="es-CO" b="1" dirty="0" smtClean="0"/>
          </a:p>
          <a:p>
            <a:pPr algn="just">
              <a:buNone/>
            </a:pPr>
            <a:r>
              <a:rPr lang="es-CO" dirty="0" smtClean="0"/>
              <a:t>	Durante el gobierno de Andrés Pastrana, Presidencia pagó a </a:t>
            </a:r>
            <a:r>
              <a:rPr lang="es-CO" dirty="0" err="1" smtClean="0"/>
              <a:t>Dattis</a:t>
            </a:r>
            <a:r>
              <a:rPr lang="es-CO" dirty="0" smtClean="0"/>
              <a:t> 365 millones de pesos por 120 días de asesoría: una tarifa de 3 millones de pesos diarios, incluido el IVA.</a:t>
            </a:r>
          </a:p>
          <a:p>
            <a:pPr algn="just">
              <a:buNone/>
            </a:pPr>
            <a:r>
              <a:rPr lang="es-CO" dirty="0" smtClean="0"/>
              <a:t>	</a:t>
            </a:r>
          </a:p>
          <a:p>
            <a:pPr algn="just">
              <a:buNone/>
            </a:pPr>
            <a:r>
              <a:rPr lang="es-CO" dirty="0"/>
              <a:t>	</a:t>
            </a:r>
            <a:r>
              <a:rPr lang="es-CO" dirty="0" smtClean="0"/>
              <a:t>Darío Vargas, gerente de </a:t>
            </a:r>
            <a:r>
              <a:rPr lang="es-CO" dirty="0" err="1" smtClean="0"/>
              <a:t>Dattis</a:t>
            </a:r>
            <a:r>
              <a:rPr lang="es-CO" dirty="0" smtClean="0"/>
              <a:t>, justifica el incremento en que, según él, eso da más o menos 400 dólares por hora, que corresponden a una tarifa estándar internacional .</a:t>
            </a:r>
          </a:p>
          <a:p>
            <a:pPr algn="just">
              <a:buNone/>
            </a:pPr>
            <a:r>
              <a:rPr lang="es-CO" dirty="0" smtClean="0"/>
              <a:t>	</a:t>
            </a:r>
          </a:p>
          <a:p>
            <a:pPr algn="just">
              <a:buNone/>
            </a:pPr>
            <a:r>
              <a:rPr lang="es-CO" dirty="0"/>
              <a:t>	</a:t>
            </a:r>
            <a:r>
              <a:rPr lang="es-CO" dirty="0" smtClean="0"/>
              <a:t>El </a:t>
            </a:r>
            <a:r>
              <a:rPr lang="es-CO" dirty="0"/>
              <a:t>interrogante es por qué no cobraron el estándar internacional en 1998? Seguramente se explica porque hicimos más cosas o estuvimos vinculados en otros procesos. Aquí se cobra el derecho de tenerlo a usted para que trabaje para mí, además, el derecho de consultarle a usted con una fórmula horaria. A veces no cobrábamos fórmulas horarias, de acuerdo a las circunstancias , dijo Vargas</a:t>
            </a:r>
            <a:r>
              <a:rPr lang="es-CO" dirty="0" smtClean="0"/>
              <a:t>.</a:t>
            </a:r>
          </a:p>
          <a:p>
            <a:pPr algn="just">
              <a:buNone/>
            </a:pPr>
            <a:endParaRPr lang="es-CO" dirty="0" smtClean="0"/>
          </a:p>
          <a:p>
            <a:pPr algn="just">
              <a:buNone/>
            </a:pPr>
            <a:r>
              <a:rPr lang="es-CO" dirty="0" smtClean="0">
                <a:hlinkClick r:id="rId2"/>
              </a:rPr>
              <a:t>	http</a:t>
            </a:r>
            <a:r>
              <a:rPr lang="es-CO" dirty="0" smtClean="0">
                <a:hlinkClick r:id="rId2"/>
              </a:rPr>
              <a:t>://www.eltiempo.com/archivo/documento/MAM-1223770</a:t>
            </a:r>
            <a:r>
              <a:rPr lang="es-CO" dirty="0" smtClean="0"/>
              <a:t>   </a:t>
            </a:r>
          </a:p>
        </p:txBody>
      </p:sp>
      <p:sp>
        <p:nvSpPr>
          <p:cNvPr id="7" name="6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ppt_x</p:attrName>
                                        </p:attrNameLst>
                                      </p:cBhvr>
                                      <p:tavLst>
                                        <p:tav tm="0">
                                          <p:val>
                                            <p:strVal val="#ppt_x-.2"/>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ppt_x</p:attrName>
                                        </p:attrNameLst>
                                      </p:cBhvr>
                                      <p:tavLst>
                                        <p:tav tm="0">
                                          <p:val>
                                            <p:strVal val="#ppt_x-.2"/>
                                          </p:val>
                                        </p:tav>
                                        <p:tav tm="100000">
                                          <p:val>
                                            <p:strVal val="#ppt_x"/>
                                          </p:val>
                                        </p:tav>
                                      </p:tavLst>
                                    </p:anim>
                                    <p:anim calcmode="lin" valueType="num">
                                      <p:cBhvr>
                                        <p:cTn id="2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ppt_x</p:attrName>
                                        </p:attrNameLst>
                                      </p:cBhvr>
                                      <p:tavLst>
                                        <p:tav tm="0">
                                          <p:val>
                                            <p:strVal val="#ppt_x-.2"/>
                                          </p:val>
                                        </p:tav>
                                        <p:tav tm="100000">
                                          <p:val>
                                            <p:strVal val="#ppt_x"/>
                                          </p:val>
                                        </p:tav>
                                      </p:tavLst>
                                    </p:anim>
                                    <p:anim calcmode="lin" valueType="num">
                                      <p:cBhvr>
                                        <p:cTn id="2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t>La Compañía</a:t>
            </a:r>
            <a:endParaRPr lang="es-CO" b="1" dirty="0"/>
          </a:p>
        </p:txBody>
      </p:sp>
      <p:sp>
        <p:nvSpPr>
          <p:cNvPr id="3" name="2 Marcador de contenido"/>
          <p:cNvSpPr>
            <a:spLocks noGrp="1"/>
          </p:cNvSpPr>
          <p:nvPr>
            <p:ph idx="1"/>
          </p:nvPr>
        </p:nvSpPr>
        <p:spPr/>
        <p:txBody>
          <a:bodyPr>
            <a:normAutofit fontScale="92500" lnSpcReduction="10000"/>
          </a:bodyPr>
          <a:lstStyle/>
          <a:p>
            <a:pPr marL="0" indent="0" algn="ctr">
              <a:buNone/>
            </a:pPr>
            <a:r>
              <a:rPr lang="es-CO" dirty="0" smtClean="0"/>
              <a:t>La </a:t>
            </a:r>
            <a:r>
              <a:rPr lang="es-CO" b="1" dirty="0" smtClean="0"/>
              <a:t>labor de la firma </a:t>
            </a:r>
            <a:r>
              <a:rPr lang="es-CO" dirty="0" smtClean="0"/>
              <a:t>es ayudar a las compañías a enfrentar sus retos de comunicaciones explorando nuevas oportunidades de relacionamiento, diseñando mecanismos para administrar su reputación y estableciendo herramientas para construir y organizar las relaciones con sus audiencias de interés así como maximizar el retorno de las mismas.</a:t>
            </a:r>
            <a:endParaRPr lang="es-CO" dirty="0" smtClean="0">
              <a:hlinkClick r:id="rId2"/>
            </a:endParaRPr>
          </a:p>
          <a:p>
            <a:pPr marL="0" indent="0">
              <a:buNone/>
            </a:pPr>
            <a:endParaRPr lang="es-CO" dirty="0" smtClean="0">
              <a:hlinkClick r:id="rId2"/>
            </a:endParaRPr>
          </a:p>
          <a:p>
            <a:pPr marL="0" indent="0">
              <a:buNone/>
            </a:pPr>
            <a:r>
              <a:rPr lang="es-CO" sz="2600" dirty="0" smtClean="0">
                <a:hlinkClick r:id="rId2"/>
              </a:rPr>
              <a:t>http</a:t>
            </a:r>
            <a:r>
              <a:rPr lang="es-CO" sz="2600" dirty="0" smtClean="0">
                <a:hlinkClick r:id="rId2"/>
              </a:rPr>
              <a:t>://www.dattisconsultores.com/index.php?lang=es&amp;opc=2</a:t>
            </a:r>
            <a:r>
              <a:rPr lang="es-CO" sz="2600" dirty="0" smtClean="0"/>
              <a:t> </a:t>
            </a:r>
          </a:p>
          <a:p>
            <a:pPr>
              <a:buNone/>
            </a:pPr>
            <a:endParaRPr lang="es-CO" b="1" dirty="0"/>
          </a:p>
          <a:p>
            <a:pPr algn="just"/>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t>ALIADOS ESTRATÉGICOS</a:t>
            </a:r>
            <a:endParaRPr lang="es-CO" b="1" dirty="0"/>
          </a:p>
        </p:txBody>
      </p:sp>
      <p:sp>
        <p:nvSpPr>
          <p:cNvPr id="3" name="2 Marcador de contenido"/>
          <p:cNvSpPr>
            <a:spLocks noGrp="1"/>
          </p:cNvSpPr>
          <p:nvPr>
            <p:ph idx="1"/>
          </p:nvPr>
        </p:nvSpPr>
        <p:spPr/>
        <p:txBody>
          <a:bodyPr>
            <a:normAutofit/>
          </a:bodyPr>
          <a:lstStyle/>
          <a:p>
            <a:pPr>
              <a:buNone/>
            </a:pPr>
            <a:r>
              <a:rPr lang="es-CO" dirty="0"/>
              <a:t>	</a:t>
            </a:r>
            <a:r>
              <a:rPr lang="es-CO" dirty="0" smtClean="0"/>
              <a:t>Es </a:t>
            </a:r>
            <a:r>
              <a:rPr lang="es-CO" dirty="0"/>
              <a:t>socia de </a:t>
            </a:r>
            <a:r>
              <a:rPr lang="es-CO" dirty="0" err="1"/>
              <a:t>Comya</a:t>
            </a:r>
            <a:r>
              <a:rPr lang="es-CO" dirty="0"/>
              <a:t> Global, red de 15 agencias independientes del continente con presencia en 18 mercados. Aun más, ha manejado muchos de las cuentas más deseadas y ha llevado con éxito los casos de crisis empresariales con mayor resonancia en los medios.</a:t>
            </a:r>
          </a:p>
        </p:txBody>
      </p:sp>
      <p:sp>
        <p:nvSpPr>
          <p:cNvPr id="7" name="6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10 Imagen" descr="Comya_Proud_member_website.bmp"/>
          <p:cNvPicPr>
            <a:picLocks noChangeAspect="1"/>
          </p:cNvPicPr>
          <p:nvPr/>
        </p:nvPicPr>
        <p:blipFill>
          <a:blip r:embed="rId2" cstate="print"/>
          <a:stretch>
            <a:fillRect/>
          </a:stretch>
        </p:blipFill>
        <p:spPr>
          <a:xfrm>
            <a:off x="3801596" y="4653136"/>
            <a:ext cx="1634500" cy="161334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ppt_x</p:attrName>
                                        </p:attrNameLst>
                                      </p:cBhvr>
                                      <p:tavLst>
                                        <p:tav tm="0">
                                          <p:val>
                                            <p:strVal val="#ppt_x-.2"/>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ppt_x</p:attrName>
                                        </p:attrNameLst>
                                      </p:cBhvr>
                                      <p:tavLst>
                                        <p:tav tm="0">
                                          <p:val>
                                            <p:strVal val="#ppt_x-.2"/>
                                          </p:val>
                                        </p:tav>
                                        <p:tav tm="100000">
                                          <p:val>
                                            <p:strVal val="#ppt_x"/>
                                          </p:val>
                                        </p:tav>
                                      </p:tavLst>
                                    </p:anim>
                                    <p:anim calcmode="lin" valueType="num">
                                      <p:cBhvr>
                                        <p:cTn id="2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ppt_x</p:attrName>
                                        </p:attrNameLst>
                                      </p:cBhvr>
                                      <p:tavLst>
                                        <p:tav tm="0">
                                          <p:val>
                                            <p:strVal val="#ppt_x-.2"/>
                                          </p:val>
                                        </p:tav>
                                        <p:tav tm="100000">
                                          <p:val>
                                            <p:strVal val="#ppt_x"/>
                                          </p:val>
                                        </p:tav>
                                      </p:tavLst>
                                    </p:anim>
                                    <p:anim calcmode="lin" valueType="num">
                                      <p:cBhvr>
                                        <p:cTn id="2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CO" b="1" dirty="0"/>
          </a:p>
          <a:p>
            <a:pPr algn="just"/>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Título"/>
          <p:cNvSpPr>
            <a:spLocks noGrp="1"/>
          </p:cNvSpPr>
          <p:nvPr>
            <p:ph type="title"/>
          </p:nvPr>
        </p:nvSpPr>
        <p:spPr>
          <a:xfrm>
            <a:off x="539552" y="908720"/>
            <a:ext cx="8229600" cy="4090466"/>
          </a:xfrm>
        </p:spPr>
        <p:txBody>
          <a:bodyPr>
            <a:normAutofit fontScale="90000"/>
          </a:bodyPr>
          <a:lstStyle/>
          <a:p>
            <a:r>
              <a:rPr lang="es-CO" sz="3100" b="1" dirty="0" smtClean="0"/>
              <a:t/>
            </a:r>
            <a:br>
              <a:rPr lang="es-CO" sz="3100" b="1" dirty="0" smtClean="0"/>
            </a:br>
            <a:r>
              <a:rPr lang="es-CO" sz="3100" b="1" dirty="0" smtClean="0"/>
              <a:t/>
            </a:r>
            <a:br>
              <a:rPr lang="es-CO" sz="3100" b="1" dirty="0" smtClean="0"/>
            </a:br>
            <a:r>
              <a:rPr lang="es-CO" sz="3100" b="1" dirty="0" smtClean="0"/>
              <a:t>EL </a:t>
            </a:r>
            <a:r>
              <a:rPr lang="es-CO" sz="3100" b="1" dirty="0"/>
              <a:t>CRECIMIENTO SOSTENIDO DE LA FIRMA DURANTE LOS ÚLTIMOS AÑOS DIO PASO A LA CONSOLIDACIÓN </a:t>
            </a:r>
            <a:r>
              <a:rPr lang="es-CO" sz="3100" b="1" dirty="0" smtClean="0"/>
              <a:t>DEL GRUPO DATTIS,</a:t>
            </a:r>
            <a:r>
              <a:rPr lang="es-CO" sz="3100" b="1" dirty="0" smtClean="0"/>
              <a:t/>
            </a:r>
            <a:br>
              <a:rPr lang="es-CO" sz="3100" b="1" dirty="0" smtClean="0"/>
            </a:br>
            <a:r>
              <a:rPr lang="es-CO" sz="3100" b="1" dirty="0" smtClean="0"/>
              <a:t/>
            </a:r>
            <a:br>
              <a:rPr lang="es-CO" sz="3100" b="1" dirty="0" smtClean="0"/>
            </a:br>
            <a:r>
              <a:rPr lang="es-CO" sz="3100" dirty="0"/>
              <a:t/>
            </a:r>
            <a:br>
              <a:rPr lang="es-CO" sz="3100" dirty="0"/>
            </a:br>
            <a:r>
              <a:rPr lang="es-CO" sz="3100" dirty="0"/>
              <a:t>conformado por </a:t>
            </a:r>
            <a:r>
              <a:rPr lang="es-CO" sz="3100" dirty="0" err="1" smtClean="0"/>
              <a:t>Dattis</a:t>
            </a:r>
            <a:r>
              <a:rPr lang="es-CO" sz="3100" dirty="0" smtClean="0"/>
              <a:t> </a:t>
            </a:r>
            <a:r>
              <a:rPr lang="es-CO" sz="3100" dirty="0"/>
              <a:t>Consultores; Vox, compañía especializada en la creación y gestión de contenidos para comunicación interna y externa; y </a:t>
            </a:r>
            <a:r>
              <a:rPr lang="es-CO" sz="3100" dirty="0" smtClean="0"/>
              <a:t>Agenda, </a:t>
            </a:r>
            <a:r>
              <a:rPr lang="es-CO" sz="3100" dirty="0"/>
              <a:t>la cual presta servicios de gestión institucional y relacionamiento </a:t>
            </a:r>
            <a:r>
              <a:rPr lang="es-CO" sz="3100" dirty="0" smtClean="0"/>
              <a:t> con autoridades</a:t>
            </a:r>
            <a:r>
              <a:rPr lang="es-CO" dirty="0"/>
              <a:t/>
            </a:r>
            <a:br>
              <a:rPr lang="es-CO" dirty="0"/>
            </a:br>
            <a:endParaRPr lang="es-CO"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t>Cuatro </a:t>
            </a:r>
            <a:r>
              <a:rPr lang="es-CO" b="1" dirty="0"/>
              <a:t>P</a:t>
            </a:r>
            <a:r>
              <a:rPr lang="es-CO" b="1" dirty="0" smtClean="0"/>
              <a:t>rincipios</a:t>
            </a:r>
            <a:endParaRPr lang="es-CO" b="1" dirty="0"/>
          </a:p>
        </p:txBody>
      </p:sp>
      <p:sp>
        <p:nvSpPr>
          <p:cNvPr id="3" name="2 Marcador de contenido"/>
          <p:cNvSpPr>
            <a:spLocks noGrp="1"/>
          </p:cNvSpPr>
          <p:nvPr>
            <p:ph idx="1"/>
          </p:nvPr>
        </p:nvSpPr>
        <p:spPr/>
        <p:txBody>
          <a:bodyPr>
            <a:normAutofit fontScale="92500" lnSpcReduction="10000"/>
          </a:bodyPr>
          <a:lstStyle/>
          <a:p>
            <a:pPr algn="just">
              <a:buClr>
                <a:schemeClr val="accent6">
                  <a:lumMod val="75000"/>
                </a:schemeClr>
              </a:buClr>
              <a:buFont typeface="Wingdings" pitchFamily="2" charset="2"/>
              <a:buChar char="v"/>
            </a:pPr>
            <a:r>
              <a:rPr lang="es-CO" sz="1900" b="1" dirty="0" smtClean="0">
                <a:solidFill>
                  <a:schemeClr val="accent6">
                    <a:lumMod val="75000"/>
                  </a:schemeClr>
                </a:solidFill>
              </a:rPr>
              <a:t>Soluciones:</a:t>
            </a:r>
            <a:r>
              <a:rPr lang="es-CO" sz="1900" b="1" dirty="0" smtClean="0"/>
              <a:t> </a:t>
            </a:r>
            <a:r>
              <a:rPr lang="es-CO" sz="1900" dirty="0"/>
              <a:t>Generar soluciones de comunicaciones donde se combina un conocimiento a profundidad del negocio de las organizaciones y compañías con el </a:t>
            </a:r>
            <a:r>
              <a:rPr lang="es-CO" sz="1900" dirty="0" smtClean="0"/>
              <a:t>expértise </a:t>
            </a:r>
            <a:r>
              <a:rPr lang="es-CO" sz="1900" dirty="0"/>
              <a:t>en comunicaciones</a:t>
            </a:r>
            <a:r>
              <a:rPr lang="es-CO" sz="1900" dirty="0" smtClean="0"/>
              <a:t>.</a:t>
            </a:r>
          </a:p>
          <a:p>
            <a:pPr algn="just">
              <a:buClr>
                <a:schemeClr val="accent6">
                  <a:lumMod val="75000"/>
                </a:schemeClr>
              </a:buClr>
              <a:buNone/>
            </a:pPr>
            <a:r>
              <a:rPr lang="es-CO" sz="1900" dirty="0" smtClean="0"/>
              <a:t>	Para </a:t>
            </a:r>
            <a:r>
              <a:rPr lang="es-CO" sz="1900" dirty="0"/>
              <a:t>esto la investigación tradicional y el uso de herramientas propias de diagnóstico son esenciales para desarrollar propuestas realizables, creíbles y medibles</a:t>
            </a:r>
            <a:r>
              <a:rPr lang="es-CO" sz="1900" dirty="0" smtClean="0"/>
              <a:t>.</a:t>
            </a:r>
            <a:endParaRPr lang="es-CO" sz="1900" dirty="0"/>
          </a:p>
          <a:p>
            <a:pPr algn="just">
              <a:buClr>
                <a:srgbClr val="FF0000"/>
              </a:buClr>
              <a:buFont typeface="Wingdings" pitchFamily="2" charset="2"/>
              <a:buChar char="v"/>
            </a:pPr>
            <a:r>
              <a:rPr lang="es-CO" sz="1900" b="1" dirty="0">
                <a:solidFill>
                  <a:srgbClr val="FF0000"/>
                </a:solidFill>
              </a:rPr>
              <a:t>Consejo </a:t>
            </a:r>
            <a:r>
              <a:rPr lang="es-CO" sz="1900" b="1" dirty="0" smtClean="0">
                <a:solidFill>
                  <a:srgbClr val="FF0000"/>
                </a:solidFill>
              </a:rPr>
              <a:t>estratégico: </a:t>
            </a:r>
            <a:r>
              <a:rPr lang="es-CO" sz="1900" dirty="0"/>
              <a:t>Ofrecer consejo estratégico permanente no solo en el diseño de los planes de comunicaciones sino en las necesidades coyunturales donde es determinante mantener un Norte claro</a:t>
            </a:r>
            <a:r>
              <a:rPr lang="es-CO" sz="1900" dirty="0" smtClean="0"/>
              <a:t>.</a:t>
            </a:r>
            <a:endParaRPr lang="es-CO" sz="1900" b="1" dirty="0">
              <a:solidFill>
                <a:srgbClr val="FF0000"/>
              </a:solidFill>
            </a:endParaRPr>
          </a:p>
          <a:p>
            <a:pPr algn="just">
              <a:buClr>
                <a:srgbClr val="007E7E"/>
              </a:buClr>
              <a:buFont typeface="Wingdings" pitchFamily="2" charset="2"/>
              <a:buChar char="v"/>
            </a:pPr>
            <a:r>
              <a:rPr lang="es-CO" sz="1900" b="1" dirty="0" smtClean="0">
                <a:solidFill>
                  <a:srgbClr val="007E7E"/>
                </a:solidFill>
              </a:rPr>
              <a:t>Resultados: </a:t>
            </a:r>
            <a:r>
              <a:rPr lang="es-CO" sz="1900" dirty="0"/>
              <a:t>Ponemos a disposición de nuestros clientes un equipo que equilibra las necesidades estratégicas y operativas. El acompañamiento y disponibilidad permanente hacen que los equipos de trabajo sean más eficientes para ejecutar y alcanzar los objetivos en los tiempos previstos.</a:t>
            </a:r>
            <a:endParaRPr lang="es-CO" sz="1900" b="1" dirty="0">
              <a:solidFill>
                <a:srgbClr val="007E7E"/>
              </a:solidFill>
            </a:endParaRPr>
          </a:p>
          <a:p>
            <a:pPr algn="just">
              <a:buClr>
                <a:schemeClr val="accent3">
                  <a:lumMod val="75000"/>
                </a:schemeClr>
              </a:buClr>
              <a:buFont typeface="Wingdings" pitchFamily="2" charset="2"/>
              <a:buChar char="v"/>
            </a:pPr>
            <a:r>
              <a:rPr lang="es-CO" sz="1900" b="1" dirty="0" smtClean="0">
                <a:solidFill>
                  <a:schemeClr val="accent3">
                    <a:lumMod val="75000"/>
                  </a:schemeClr>
                </a:solidFill>
              </a:rPr>
              <a:t>Medición: </a:t>
            </a:r>
            <a:r>
              <a:rPr lang="es-CO" sz="1900" dirty="0"/>
              <a:t>Contamos con herramientas de seguimiento de la ejecución y medición de resultados que permiten no solamente evaluar la implementación de la estrategia sino tomar decisiones oportunamente para </a:t>
            </a:r>
            <a:r>
              <a:rPr lang="es-CO" sz="1900" dirty="0" smtClean="0"/>
              <a:t>re-direccionar </a:t>
            </a:r>
            <a:r>
              <a:rPr lang="es-CO" sz="1900" dirty="0"/>
              <a:t>o incorporar nuevas necesidades</a:t>
            </a:r>
          </a:p>
          <a:p>
            <a:pPr algn="just">
              <a:buClr>
                <a:schemeClr val="accent3">
                  <a:lumMod val="75000"/>
                </a:schemeClr>
              </a:buClr>
              <a:buFont typeface="Wingdings" pitchFamily="2" charset="2"/>
              <a:buChar char="v"/>
            </a:pPr>
            <a:endParaRPr lang="es-CO" sz="2000" b="1" dirty="0">
              <a:solidFill>
                <a:schemeClr val="accent3">
                  <a:lumMod val="75000"/>
                </a:schemeClr>
              </a:solidFill>
            </a:endParaRPr>
          </a:p>
          <a:p>
            <a:pPr algn="just">
              <a:buNone/>
            </a:pPr>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33"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4" dur="2000"/>
                                        <p:tgtEl>
                                          <p:spTgt spid="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 calcmode="lin" valueType="num">
                                      <p:cBhvr>
                                        <p:cTn id="39"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0" dur="2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1" dur="2000"/>
                                        <p:tgtEl>
                                          <p:spTgt spid="3">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9" presetClass="entr" presetSubtype="0" fill="hold" nodeType="click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 calcmode="lin" valueType="num">
                                      <p:cBhvr>
                                        <p:cTn id="46"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47" dur="2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8" dur="2000"/>
                                        <p:tgtEl>
                                          <p:spTgt spid="3">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nodeType="clickEffect">
                                  <p:stCondLst>
                                    <p:cond delay="0"/>
                                  </p:stCondLst>
                                  <p:childTnLst>
                                    <p:set>
                                      <p:cBhvr>
                                        <p:cTn id="52" dur="1" fill="hold">
                                          <p:stCondLst>
                                            <p:cond delay="0"/>
                                          </p:stCondLst>
                                        </p:cTn>
                                        <p:tgtEl>
                                          <p:spTgt spid="3">
                                            <p:txEl>
                                              <p:pRg st="3" end="3"/>
                                            </p:txEl>
                                          </p:spTgt>
                                        </p:tgtEl>
                                        <p:attrNameLst>
                                          <p:attrName>style.visibility</p:attrName>
                                        </p:attrNameLst>
                                      </p:cBhvr>
                                      <p:to>
                                        <p:strVal val="visible"/>
                                      </p:to>
                                    </p:set>
                                    <p:anim calcmode="lin" valueType="num">
                                      <p:cBhvr>
                                        <p:cTn id="53" dur="2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54" dur="2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55" dur="2000"/>
                                        <p:tgtEl>
                                          <p:spTgt spid="3">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9" presetClass="entr" presetSubtype="0" fill="hold" nodeType="clickEffect">
                                  <p:stCondLst>
                                    <p:cond delay="0"/>
                                  </p:stCondLst>
                                  <p:childTnLst>
                                    <p:set>
                                      <p:cBhvr>
                                        <p:cTn id="59" dur="1" fill="hold">
                                          <p:stCondLst>
                                            <p:cond delay="0"/>
                                          </p:stCondLst>
                                        </p:cTn>
                                        <p:tgtEl>
                                          <p:spTgt spid="3">
                                            <p:txEl>
                                              <p:pRg st="4" end="4"/>
                                            </p:txEl>
                                          </p:spTgt>
                                        </p:tgtEl>
                                        <p:attrNameLst>
                                          <p:attrName>style.visibility</p:attrName>
                                        </p:attrNameLst>
                                      </p:cBhvr>
                                      <p:to>
                                        <p:strVal val="visible"/>
                                      </p:to>
                                    </p:set>
                                    <p:anim calcmode="lin" valueType="num">
                                      <p:cBhvr>
                                        <p:cTn id="60" dur="2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1" dur="2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6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CO" dirty="0" smtClean="0"/>
              <a:t>Actualmente </a:t>
            </a:r>
            <a:r>
              <a:rPr lang="es-CO" dirty="0"/>
              <a:t>el equipo </a:t>
            </a:r>
            <a:r>
              <a:rPr lang="es-CO" dirty="0" smtClean="0"/>
              <a:t>de </a:t>
            </a:r>
            <a:r>
              <a:rPr lang="es-CO" dirty="0" err="1" smtClean="0"/>
              <a:t>Dattis</a:t>
            </a:r>
            <a:r>
              <a:rPr lang="es-CO" dirty="0" smtClean="0"/>
              <a:t> Consultores, está </a:t>
            </a:r>
            <a:r>
              <a:rPr lang="es-CO" dirty="0"/>
              <a:t>conformado </a:t>
            </a:r>
            <a:r>
              <a:rPr lang="es-CO" dirty="0" smtClean="0"/>
              <a:t>por 40 PERSONAS</a:t>
            </a:r>
          </a:p>
          <a:p>
            <a:endParaRPr lang="es-CO" dirty="0"/>
          </a:p>
          <a:p>
            <a:pPr algn="just"/>
            <a:r>
              <a:rPr lang="es-CO" b="1" dirty="0" smtClean="0"/>
              <a:t>EL 80% Son </a:t>
            </a:r>
            <a:r>
              <a:rPr lang="es-CO" b="1" dirty="0"/>
              <a:t>profesionales </a:t>
            </a:r>
            <a:r>
              <a:rPr lang="es-CO" b="1" dirty="0" smtClean="0"/>
              <a:t>en:</a:t>
            </a:r>
          </a:p>
          <a:p>
            <a:pPr marL="0" indent="0" algn="just">
              <a:buNone/>
            </a:pPr>
            <a:r>
              <a:rPr lang="es-CO" dirty="0"/>
              <a:t> </a:t>
            </a:r>
            <a:r>
              <a:rPr lang="es-CO" dirty="0" smtClean="0"/>
              <a:t>- Comunicación Social 		- Derecho</a:t>
            </a:r>
          </a:p>
          <a:p>
            <a:pPr marL="0" indent="0" algn="just">
              <a:buNone/>
            </a:pPr>
            <a:r>
              <a:rPr lang="es-CO" dirty="0" smtClean="0"/>
              <a:t> - Ciencia </a:t>
            </a:r>
            <a:r>
              <a:rPr lang="es-CO" dirty="0"/>
              <a:t>Política </a:t>
            </a:r>
            <a:r>
              <a:rPr lang="es-CO" dirty="0" smtClean="0"/>
              <a:t>			- Economía</a:t>
            </a:r>
            <a:endParaRPr lang="es-CO" dirty="0"/>
          </a:p>
          <a:p>
            <a:pPr marL="0" indent="0" algn="just">
              <a:buNone/>
            </a:pPr>
            <a:r>
              <a:rPr lang="es-CO" dirty="0" smtClean="0"/>
              <a:t> - Lenguas </a:t>
            </a:r>
            <a:r>
              <a:rPr lang="es-CO" dirty="0"/>
              <a:t>Modernas </a:t>
            </a:r>
            <a:r>
              <a:rPr lang="es-CO" dirty="0" smtClean="0"/>
              <a:t>		- Periodismo</a:t>
            </a:r>
            <a:endParaRPr lang="es-CO" dirty="0"/>
          </a:p>
          <a:p>
            <a:pPr marL="0" indent="0" algn="just">
              <a:buNone/>
            </a:pPr>
            <a:r>
              <a:rPr lang="es-CO" dirty="0" smtClean="0"/>
              <a:t> - Administración de Empresas</a:t>
            </a:r>
          </a:p>
          <a:p>
            <a:pPr marL="0" indent="0" algn="just">
              <a:buNone/>
            </a:pPr>
            <a:r>
              <a:rPr lang="es-CO" dirty="0" smtClean="0"/>
              <a:t> - Gobierno y Relaciones Internacionales </a:t>
            </a:r>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b="1" dirty="0" smtClean="0"/>
              <a:t>EQUIPO</a:t>
            </a:r>
            <a:endParaRPr lang="es-CO" b="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27 Imagen" descr="DATTIS 2.png"/>
          <p:cNvPicPr>
            <a:picLocks noChangeAspect="1"/>
          </p:cNvPicPr>
          <p:nvPr/>
        </p:nvPicPr>
        <p:blipFill>
          <a:blip r:embed="rId2" cstate="print"/>
          <a:stretch>
            <a:fillRect/>
          </a:stretch>
        </p:blipFill>
        <p:spPr>
          <a:xfrm>
            <a:off x="179512" y="2420888"/>
            <a:ext cx="8820472" cy="2280830"/>
          </a:xfrm>
          <a:prstGeom prst="rect">
            <a:avLst/>
          </a:prstGeom>
        </p:spPr>
      </p:pic>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a:xfrm>
            <a:off x="457200" y="44624"/>
            <a:ext cx="8229600" cy="1143000"/>
          </a:xfrm>
        </p:spPr>
        <p:txBody>
          <a:bodyPr/>
          <a:lstStyle/>
          <a:p>
            <a:r>
              <a:rPr lang="es-CO" dirty="0" smtClean="0">
                <a:solidFill>
                  <a:schemeClr val="accent6">
                    <a:lumMod val="75000"/>
                  </a:schemeClr>
                </a:solidFill>
              </a:rPr>
              <a:t>EQUIPO</a:t>
            </a:r>
            <a:endParaRPr lang="es-CO" dirty="0">
              <a:solidFill>
                <a:schemeClr val="accent6">
                  <a:lumMod val="75000"/>
                </a:schemeClr>
              </a:solidFill>
            </a:endParaRPr>
          </a:p>
        </p:txBody>
      </p:sp>
      <p:sp>
        <p:nvSpPr>
          <p:cNvPr id="10" name="9 CuadroTexto"/>
          <p:cNvSpPr txBox="1"/>
          <p:nvPr/>
        </p:nvSpPr>
        <p:spPr>
          <a:xfrm>
            <a:off x="395536" y="1196752"/>
            <a:ext cx="1440160" cy="523220"/>
          </a:xfrm>
          <a:prstGeom prst="rect">
            <a:avLst/>
          </a:prstGeom>
          <a:noFill/>
        </p:spPr>
        <p:txBody>
          <a:bodyPr wrap="square" rtlCol="0">
            <a:spAutoFit/>
          </a:bodyPr>
          <a:lstStyle/>
          <a:p>
            <a:pPr algn="ctr"/>
            <a:r>
              <a:rPr lang="es-CO" sz="1400" dirty="0" smtClean="0">
                <a:solidFill>
                  <a:srgbClr val="FF0000"/>
                </a:solidFill>
              </a:rPr>
              <a:t>DARIO VARGAS</a:t>
            </a:r>
          </a:p>
          <a:p>
            <a:pPr algn="ctr"/>
            <a:r>
              <a:rPr lang="es-CO" sz="1400" dirty="0" smtClean="0">
                <a:solidFill>
                  <a:srgbClr val="FF0000"/>
                </a:solidFill>
              </a:rPr>
              <a:t>Socio Senior</a:t>
            </a:r>
            <a:endParaRPr lang="es-CO" sz="1400" dirty="0">
              <a:solidFill>
                <a:srgbClr val="FF0000"/>
              </a:solidFill>
            </a:endParaRPr>
          </a:p>
        </p:txBody>
      </p:sp>
      <p:sp>
        <p:nvSpPr>
          <p:cNvPr id="11" name="10 CuadroTexto"/>
          <p:cNvSpPr txBox="1"/>
          <p:nvPr/>
        </p:nvSpPr>
        <p:spPr>
          <a:xfrm>
            <a:off x="1043608" y="1772816"/>
            <a:ext cx="1440160" cy="523220"/>
          </a:xfrm>
          <a:prstGeom prst="rect">
            <a:avLst/>
          </a:prstGeom>
          <a:noFill/>
        </p:spPr>
        <p:txBody>
          <a:bodyPr wrap="square" rtlCol="0">
            <a:spAutoFit/>
          </a:bodyPr>
          <a:lstStyle/>
          <a:p>
            <a:pPr algn="ctr"/>
            <a:r>
              <a:rPr lang="es-CO" sz="1400" dirty="0" smtClean="0">
                <a:solidFill>
                  <a:srgbClr val="FF0000"/>
                </a:solidFill>
              </a:rPr>
              <a:t>ANTONIO UCROS</a:t>
            </a:r>
          </a:p>
          <a:p>
            <a:pPr algn="ctr"/>
            <a:r>
              <a:rPr lang="es-CO" sz="1400" dirty="0" smtClean="0">
                <a:solidFill>
                  <a:srgbClr val="FF0000"/>
                </a:solidFill>
              </a:rPr>
              <a:t>Socio Senior</a:t>
            </a:r>
            <a:endParaRPr lang="es-CO" sz="1400" dirty="0">
              <a:solidFill>
                <a:srgbClr val="FF0000"/>
              </a:solidFill>
            </a:endParaRPr>
          </a:p>
        </p:txBody>
      </p:sp>
      <p:sp>
        <p:nvSpPr>
          <p:cNvPr id="12" name="11 CuadroTexto"/>
          <p:cNvSpPr txBox="1"/>
          <p:nvPr/>
        </p:nvSpPr>
        <p:spPr>
          <a:xfrm>
            <a:off x="2051720" y="1196752"/>
            <a:ext cx="1440160" cy="523220"/>
          </a:xfrm>
          <a:prstGeom prst="rect">
            <a:avLst/>
          </a:prstGeom>
          <a:noFill/>
        </p:spPr>
        <p:txBody>
          <a:bodyPr wrap="square" rtlCol="0">
            <a:spAutoFit/>
          </a:bodyPr>
          <a:lstStyle/>
          <a:p>
            <a:pPr algn="ctr"/>
            <a:r>
              <a:rPr lang="es-CO" sz="1400" dirty="0" smtClean="0">
                <a:solidFill>
                  <a:srgbClr val="FF0000"/>
                </a:solidFill>
              </a:rPr>
              <a:t>MARIA LARA</a:t>
            </a:r>
          </a:p>
          <a:p>
            <a:pPr algn="ctr"/>
            <a:r>
              <a:rPr lang="es-CO" sz="1400" dirty="0" smtClean="0">
                <a:solidFill>
                  <a:srgbClr val="FF0000"/>
                </a:solidFill>
              </a:rPr>
              <a:t>Presidente Ejec.</a:t>
            </a:r>
            <a:endParaRPr lang="es-CO" sz="1400" dirty="0">
              <a:solidFill>
                <a:srgbClr val="FF0000"/>
              </a:solidFill>
            </a:endParaRPr>
          </a:p>
        </p:txBody>
      </p:sp>
      <p:sp>
        <p:nvSpPr>
          <p:cNvPr id="13" name="12 CuadroTexto"/>
          <p:cNvSpPr txBox="1"/>
          <p:nvPr/>
        </p:nvSpPr>
        <p:spPr>
          <a:xfrm>
            <a:off x="2843808" y="1772816"/>
            <a:ext cx="1728192" cy="523220"/>
          </a:xfrm>
          <a:prstGeom prst="rect">
            <a:avLst/>
          </a:prstGeom>
          <a:noFill/>
        </p:spPr>
        <p:txBody>
          <a:bodyPr wrap="square" rtlCol="0">
            <a:spAutoFit/>
          </a:bodyPr>
          <a:lstStyle/>
          <a:p>
            <a:pPr algn="ctr"/>
            <a:r>
              <a:rPr lang="es-CO" sz="1400" dirty="0" smtClean="0">
                <a:solidFill>
                  <a:srgbClr val="FF0000"/>
                </a:solidFill>
              </a:rPr>
              <a:t>JORGE DEL CASTILO</a:t>
            </a:r>
          </a:p>
          <a:p>
            <a:pPr algn="ctr"/>
            <a:r>
              <a:rPr lang="es-CO" sz="1400" dirty="0" smtClean="0">
                <a:solidFill>
                  <a:srgbClr val="FF0000"/>
                </a:solidFill>
              </a:rPr>
              <a:t>Vicepresidente</a:t>
            </a:r>
            <a:endParaRPr lang="es-CO" sz="1400" dirty="0">
              <a:solidFill>
                <a:srgbClr val="FF0000"/>
              </a:solidFill>
            </a:endParaRPr>
          </a:p>
        </p:txBody>
      </p:sp>
      <p:sp>
        <p:nvSpPr>
          <p:cNvPr id="14" name="13 CuadroTexto"/>
          <p:cNvSpPr txBox="1"/>
          <p:nvPr/>
        </p:nvSpPr>
        <p:spPr>
          <a:xfrm>
            <a:off x="4139952" y="1196752"/>
            <a:ext cx="1440160" cy="523220"/>
          </a:xfrm>
          <a:prstGeom prst="rect">
            <a:avLst/>
          </a:prstGeom>
          <a:noFill/>
        </p:spPr>
        <p:txBody>
          <a:bodyPr wrap="square" rtlCol="0">
            <a:spAutoFit/>
          </a:bodyPr>
          <a:lstStyle/>
          <a:p>
            <a:pPr algn="ctr"/>
            <a:r>
              <a:rPr lang="es-CO" sz="1400" dirty="0" smtClean="0">
                <a:solidFill>
                  <a:srgbClr val="FF0000"/>
                </a:solidFill>
              </a:rPr>
              <a:t>DARIO VIÑUALES</a:t>
            </a:r>
          </a:p>
          <a:p>
            <a:pPr algn="ctr"/>
            <a:r>
              <a:rPr lang="es-CO" sz="1400" dirty="0" smtClean="0">
                <a:solidFill>
                  <a:srgbClr val="FF0000"/>
                </a:solidFill>
              </a:rPr>
              <a:t>Socio Consultor</a:t>
            </a:r>
            <a:endParaRPr lang="es-CO" sz="1400" dirty="0">
              <a:solidFill>
                <a:srgbClr val="FF0000"/>
              </a:solidFill>
            </a:endParaRPr>
          </a:p>
        </p:txBody>
      </p:sp>
      <p:sp>
        <p:nvSpPr>
          <p:cNvPr id="15" name="14 CuadroTexto"/>
          <p:cNvSpPr txBox="1"/>
          <p:nvPr/>
        </p:nvSpPr>
        <p:spPr>
          <a:xfrm>
            <a:off x="5076056" y="1772816"/>
            <a:ext cx="1944216" cy="738664"/>
          </a:xfrm>
          <a:prstGeom prst="rect">
            <a:avLst/>
          </a:prstGeom>
          <a:noFill/>
        </p:spPr>
        <p:txBody>
          <a:bodyPr wrap="square" rtlCol="0">
            <a:spAutoFit/>
          </a:bodyPr>
          <a:lstStyle/>
          <a:p>
            <a:pPr algn="ctr"/>
            <a:r>
              <a:rPr lang="es-CO" sz="1400" dirty="0" smtClean="0">
                <a:solidFill>
                  <a:srgbClr val="FF0000"/>
                </a:solidFill>
              </a:rPr>
              <a:t>MARIA CAROLINA CORTÉS</a:t>
            </a:r>
          </a:p>
          <a:p>
            <a:pPr algn="ctr"/>
            <a:r>
              <a:rPr lang="es-CO" sz="1400" dirty="0" smtClean="0">
                <a:solidFill>
                  <a:srgbClr val="FF0000"/>
                </a:solidFill>
              </a:rPr>
              <a:t>Socio Consultor</a:t>
            </a:r>
            <a:endParaRPr lang="es-CO" sz="1400" dirty="0">
              <a:solidFill>
                <a:srgbClr val="FF0000"/>
              </a:solidFill>
            </a:endParaRPr>
          </a:p>
        </p:txBody>
      </p:sp>
      <p:sp>
        <p:nvSpPr>
          <p:cNvPr id="16" name="15 CuadroTexto"/>
          <p:cNvSpPr txBox="1"/>
          <p:nvPr/>
        </p:nvSpPr>
        <p:spPr>
          <a:xfrm>
            <a:off x="6156176" y="1196752"/>
            <a:ext cx="1440160" cy="523220"/>
          </a:xfrm>
          <a:prstGeom prst="rect">
            <a:avLst/>
          </a:prstGeom>
          <a:noFill/>
        </p:spPr>
        <p:txBody>
          <a:bodyPr wrap="square" rtlCol="0">
            <a:spAutoFit/>
          </a:bodyPr>
          <a:lstStyle/>
          <a:p>
            <a:pPr algn="ctr"/>
            <a:r>
              <a:rPr lang="es-CO" sz="1400" dirty="0" smtClean="0">
                <a:solidFill>
                  <a:srgbClr val="FF0000"/>
                </a:solidFill>
              </a:rPr>
              <a:t>PAULA CASTILLO</a:t>
            </a:r>
          </a:p>
          <a:p>
            <a:pPr algn="ctr"/>
            <a:r>
              <a:rPr lang="es-CO" sz="1400" dirty="0" smtClean="0">
                <a:solidFill>
                  <a:srgbClr val="FF0000"/>
                </a:solidFill>
              </a:rPr>
              <a:t>Dir. De proyectos</a:t>
            </a:r>
          </a:p>
        </p:txBody>
      </p:sp>
      <p:sp>
        <p:nvSpPr>
          <p:cNvPr id="17" name="16 CuadroTexto"/>
          <p:cNvSpPr txBox="1"/>
          <p:nvPr/>
        </p:nvSpPr>
        <p:spPr>
          <a:xfrm>
            <a:off x="7236296" y="1772816"/>
            <a:ext cx="1440160" cy="523220"/>
          </a:xfrm>
          <a:prstGeom prst="rect">
            <a:avLst/>
          </a:prstGeom>
          <a:noFill/>
        </p:spPr>
        <p:txBody>
          <a:bodyPr wrap="square" rtlCol="0">
            <a:spAutoFit/>
          </a:bodyPr>
          <a:lstStyle/>
          <a:p>
            <a:pPr algn="ctr"/>
            <a:r>
              <a:rPr lang="es-CO" sz="1400" dirty="0" smtClean="0">
                <a:solidFill>
                  <a:srgbClr val="FF0000"/>
                </a:solidFill>
              </a:rPr>
              <a:t>ANDREA JIMENO</a:t>
            </a:r>
          </a:p>
          <a:p>
            <a:pPr algn="ctr"/>
            <a:r>
              <a:rPr lang="es-CO" sz="1400" dirty="0" smtClean="0">
                <a:solidFill>
                  <a:srgbClr val="FF0000"/>
                </a:solidFill>
              </a:rPr>
              <a:t>Dir. De proyectos</a:t>
            </a:r>
            <a:endParaRPr lang="es-CO" sz="1400" dirty="0">
              <a:solidFill>
                <a:srgbClr val="FF0000"/>
              </a:solidFill>
            </a:endParaRPr>
          </a:p>
        </p:txBody>
      </p:sp>
      <p:sp>
        <p:nvSpPr>
          <p:cNvPr id="21" name="20 CuadroTexto"/>
          <p:cNvSpPr txBox="1"/>
          <p:nvPr/>
        </p:nvSpPr>
        <p:spPr>
          <a:xfrm>
            <a:off x="7236296" y="4614808"/>
            <a:ext cx="1584176" cy="523220"/>
          </a:xfrm>
          <a:prstGeom prst="rect">
            <a:avLst/>
          </a:prstGeom>
          <a:noFill/>
        </p:spPr>
        <p:txBody>
          <a:bodyPr wrap="square" rtlCol="0">
            <a:spAutoFit/>
          </a:bodyPr>
          <a:lstStyle/>
          <a:p>
            <a:pPr algn="ctr"/>
            <a:r>
              <a:rPr lang="es-CO" sz="1400" dirty="0" smtClean="0">
                <a:solidFill>
                  <a:srgbClr val="007E7E"/>
                </a:solidFill>
              </a:rPr>
              <a:t>JEANET </a:t>
            </a:r>
            <a:r>
              <a:rPr lang="es-CO" sz="1400" dirty="0">
                <a:solidFill>
                  <a:srgbClr val="007E7E"/>
                </a:solidFill>
              </a:rPr>
              <a:t> </a:t>
            </a:r>
            <a:r>
              <a:rPr lang="es-CO" sz="1400" dirty="0" smtClean="0">
                <a:solidFill>
                  <a:srgbClr val="007E7E"/>
                </a:solidFill>
              </a:rPr>
              <a:t>MENDEZ Dir. Administrativa</a:t>
            </a:r>
            <a:endParaRPr lang="es-CO" sz="1400" dirty="0">
              <a:solidFill>
                <a:srgbClr val="007E7E"/>
              </a:solidFill>
            </a:endParaRPr>
          </a:p>
        </p:txBody>
      </p:sp>
      <p:sp>
        <p:nvSpPr>
          <p:cNvPr id="22" name="21 CuadroTexto"/>
          <p:cNvSpPr txBox="1"/>
          <p:nvPr/>
        </p:nvSpPr>
        <p:spPr>
          <a:xfrm>
            <a:off x="6156176" y="5138028"/>
            <a:ext cx="1656184" cy="523220"/>
          </a:xfrm>
          <a:prstGeom prst="rect">
            <a:avLst/>
          </a:prstGeom>
          <a:noFill/>
        </p:spPr>
        <p:txBody>
          <a:bodyPr wrap="square" rtlCol="0">
            <a:spAutoFit/>
          </a:bodyPr>
          <a:lstStyle/>
          <a:p>
            <a:pPr algn="ctr"/>
            <a:r>
              <a:rPr lang="es-CO" sz="1400" dirty="0" smtClean="0">
                <a:solidFill>
                  <a:srgbClr val="007E7E"/>
                </a:solidFill>
              </a:rPr>
              <a:t>ALEJANDRA ALJURE</a:t>
            </a:r>
          </a:p>
          <a:p>
            <a:pPr algn="ctr"/>
            <a:r>
              <a:rPr lang="es-CO" sz="1400" dirty="0" smtClean="0">
                <a:solidFill>
                  <a:srgbClr val="007E7E"/>
                </a:solidFill>
              </a:rPr>
              <a:t>Analista de com.</a:t>
            </a:r>
            <a:endParaRPr lang="es-CO" sz="1400" dirty="0">
              <a:solidFill>
                <a:srgbClr val="007E7E"/>
              </a:solidFill>
            </a:endParaRPr>
          </a:p>
        </p:txBody>
      </p:sp>
      <p:sp>
        <p:nvSpPr>
          <p:cNvPr id="23" name="22 CuadroTexto"/>
          <p:cNvSpPr txBox="1"/>
          <p:nvPr/>
        </p:nvSpPr>
        <p:spPr>
          <a:xfrm>
            <a:off x="5148064" y="4614808"/>
            <a:ext cx="1440160" cy="523220"/>
          </a:xfrm>
          <a:prstGeom prst="rect">
            <a:avLst/>
          </a:prstGeom>
          <a:noFill/>
        </p:spPr>
        <p:txBody>
          <a:bodyPr wrap="square" rtlCol="0">
            <a:spAutoFit/>
          </a:bodyPr>
          <a:lstStyle/>
          <a:p>
            <a:pPr algn="ctr"/>
            <a:r>
              <a:rPr lang="es-CO" sz="1400" dirty="0" smtClean="0">
                <a:solidFill>
                  <a:srgbClr val="007E7E"/>
                </a:solidFill>
              </a:rPr>
              <a:t>SHARON BENREY</a:t>
            </a:r>
          </a:p>
          <a:p>
            <a:pPr algn="ctr"/>
            <a:r>
              <a:rPr lang="es-CO" sz="1400" dirty="0" smtClean="0">
                <a:solidFill>
                  <a:srgbClr val="007E7E"/>
                </a:solidFill>
              </a:rPr>
              <a:t>Analista de com.</a:t>
            </a:r>
            <a:endParaRPr lang="es-CO" sz="1400" dirty="0">
              <a:solidFill>
                <a:srgbClr val="007E7E"/>
              </a:solidFill>
            </a:endParaRPr>
          </a:p>
        </p:txBody>
      </p:sp>
      <p:sp>
        <p:nvSpPr>
          <p:cNvPr id="24" name="23 CuadroTexto"/>
          <p:cNvSpPr txBox="1"/>
          <p:nvPr/>
        </p:nvSpPr>
        <p:spPr>
          <a:xfrm>
            <a:off x="4139952" y="5138028"/>
            <a:ext cx="1440160" cy="523220"/>
          </a:xfrm>
          <a:prstGeom prst="rect">
            <a:avLst/>
          </a:prstGeom>
          <a:noFill/>
        </p:spPr>
        <p:txBody>
          <a:bodyPr wrap="square" rtlCol="0">
            <a:spAutoFit/>
          </a:bodyPr>
          <a:lstStyle/>
          <a:p>
            <a:pPr algn="ctr"/>
            <a:r>
              <a:rPr lang="es-CO" sz="1400" dirty="0" smtClean="0">
                <a:solidFill>
                  <a:srgbClr val="007E7E"/>
                </a:solidFill>
              </a:rPr>
              <a:t>SILVIA CABAL</a:t>
            </a:r>
          </a:p>
          <a:p>
            <a:pPr algn="ctr"/>
            <a:r>
              <a:rPr lang="es-CO" sz="1400" dirty="0" smtClean="0">
                <a:solidFill>
                  <a:srgbClr val="007E7E"/>
                </a:solidFill>
              </a:rPr>
              <a:t>Analista de com.</a:t>
            </a:r>
            <a:endParaRPr lang="es-CO" sz="1400" dirty="0">
              <a:solidFill>
                <a:srgbClr val="007E7E"/>
              </a:solidFill>
            </a:endParaRPr>
          </a:p>
        </p:txBody>
      </p:sp>
      <p:sp>
        <p:nvSpPr>
          <p:cNvPr id="25" name="24 CuadroTexto"/>
          <p:cNvSpPr txBox="1"/>
          <p:nvPr/>
        </p:nvSpPr>
        <p:spPr>
          <a:xfrm>
            <a:off x="2987824" y="4614808"/>
            <a:ext cx="1800200" cy="523220"/>
          </a:xfrm>
          <a:prstGeom prst="rect">
            <a:avLst/>
          </a:prstGeom>
          <a:noFill/>
        </p:spPr>
        <p:txBody>
          <a:bodyPr wrap="square" rtlCol="0">
            <a:spAutoFit/>
          </a:bodyPr>
          <a:lstStyle/>
          <a:p>
            <a:pPr algn="ctr"/>
            <a:r>
              <a:rPr lang="es-CO" sz="1400" dirty="0" smtClean="0">
                <a:solidFill>
                  <a:srgbClr val="007E7E"/>
                </a:solidFill>
              </a:rPr>
              <a:t>VALENTINA RESTREPO</a:t>
            </a:r>
          </a:p>
          <a:p>
            <a:pPr algn="ctr"/>
            <a:r>
              <a:rPr lang="es-CO" sz="1400" dirty="0" smtClean="0">
                <a:solidFill>
                  <a:srgbClr val="007E7E"/>
                </a:solidFill>
              </a:rPr>
              <a:t>Dir. De proyectos</a:t>
            </a:r>
            <a:endParaRPr lang="es-CO" sz="1400" dirty="0">
              <a:solidFill>
                <a:srgbClr val="007E7E"/>
              </a:solidFill>
            </a:endParaRPr>
          </a:p>
        </p:txBody>
      </p:sp>
      <p:sp>
        <p:nvSpPr>
          <p:cNvPr id="26" name="25 CuadroTexto"/>
          <p:cNvSpPr txBox="1"/>
          <p:nvPr/>
        </p:nvSpPr>
        <p:spPr>
          <a:xfrm>
            <a:off x="827584" y="4653136"/>
            <a:ext cx="1800200" cy="523220"/>
          </a:xfrm>
          <a:prstGeom prst="rect">
            <a:avLst/>
          </a:prstGeom>
          <a:noFill/>
        </p:spPr>
        <p:txBody>
          <a:bodyPr wrap="square" rtlCol="0">
            <a:spAutoFit/>
          </a:bodyPr>
          <a:lstStyle/>
          <a:p>
            <a:pPr algn="ctr"/>
            <a:r>
              <a:rPr lang="es-CO" sz="1400" dirty="0" smtClean="0">
                <a:solidFill>
                  <a:srgbClr val="007E7E"/>
                </a:solidFill>
              </a:rPr>
              <a:t>ADRIANA MAHECHA</a:t>
            </a:r>
          </a:p>
          <a:p>
            <a:pPr algn="ctr"/>
            <a:r>
              <a:rPr lang="es-CO" sz="1400" dirty="0" smtClean="0">
                <a:solidFill>
                  <a:srgbClr val="007E7E"/>
                </a:solidFill>
              </a:rPr>
              <a:t>Dir. De proyectos</a:t>
            </a:r>
            <a:endParaRPr lang="es-CO" sz="1400" dirty="0">
              <a:solidFill>
                <a:srgbClr val="007E7E"/>
              </a:solidFill>
            </a:endParaRPr>
          </a:p>
        </p:txBody>
      </p:sp>
      <p:sp>
        <p:nvSpPr>
          <p:cNvPr id="27" name="26 CuadroTexto"/>
          <p:cNvSpPr txBox="1"/>
          <p:nvPr/>
        </p:nvSpPr>
        <p:spPr>
          <a:xfrm>
            <a:off x="2123728" y="5138028"/>
            <a:ext cx="1440160" cy="523220"/>
          </a:xfrm>
          <a:prstGeom prst="rect">
            <a:avLst/>
          </a:prstGeom>
          <a:noFill/>
        </p:spPr>
        <p:txBody>
          <a:bodyPr wrap="square" rtlCol="0">
            <a:spAutoFit/>
          </a:bodyPr>
          <a:lstStyle/>
          <a:p>
            <a:pPr algn="ctr"/>
            <a:r>
              <a:rPr lang="es-CO" sz="1400" dirty="0" smtClean="0">
                <a:solidFill>
                  <a:srgbClr val="007E7E"/>
                </a:solidFill>
              </a:rPr>
              <a:t>DIEGO FORERO</a:t>
            </a:r>
          </a:p>
          <a:p>
            <a:pPr algn="ctr"/>
            <a:r>
              <a:rPr lang="es-CO" sz="1400" dirty="0" smtClean="0">
                <a:solidFill>
                  <a:srgbClr val="007E7E"/>
                </a:solidFill>
              </a:rPr>
              <a:t>Dir. Com. visual</a:t>
            </a:r>
            <a:endParaRPr lang="es-CO" sz="1400" dirty="0">
              <a:solidFill>
                <a:srgbClr val="007E7E"/>
              </a:solidFill>
            </a:endParaRPr>
          </a:p>
        </p:txBody>
      </p:sp>
      <p:sp>
        <p:nvSpPr>
          <p:cNvPr id="35" name="34 CuadroTexto"/>
          <p:cNvSpPr txBox="1"/>
          <p:nvPr/>
        </p:nvSpPr>
        <p:spPr>
          <a:xfrm>
            <a:off x="35496" y="5138028"/>
            <a:ext cx="1512168" cy="523220"/>
          </a:xfrm>
          <a:prstGeom prst="rect">
            <a:avLst/>
          </a:prstGeom>
          <a:noFill/>
        </p:spPr>
        <p:txBody>
          <a:bodyPr wrap="square" rtlCol="0">
            <a:spAutoFit/>
          </a:bodyPr>
          <a:lstStyle/>
          <a:p>
            <a:pPr algn="ctr"/>
            <a:r>
              <a:rPr lang="es-CO" sz="1400" dirty="0" smtClean="0">
                <a:solidFill>
                  <a:srgbClr val="007E7E"/>
                </a:solidFill>
              </a:rPr>
              <a:t>GABRIEL OROZCO</a:t>
            </a:r>
          </a:p>
          <a:p>
            <a:pPr algn="ctr"/>
            <a:r>
              <a:rPr lang="es-CO" sz="1400" dirty="0" smtClean="0">
                <a:solidFill>
                  <a:srgbClr val="007E7E"/>
                </a:solidFill>
              </a:rPr>
              <a:t>Dir. De proyectos</a:t>
            </a:r>
            <a:endParaRPr lang="es-CO" sz="1400" dirty="0">
              <a:solidFill>
                <a:srgbClr val="007E7E"/>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2000" fill="hold"/>
                                        <p:tgtEl>
                                          <p:spTgt spid="10"/>
                                        </p:tgtEl>
                                        <p:attrNameLst>
                                          <p:attrName>ppt_x</p:attrName>
                                        </p:attrNameLst>
                                      </p:cBhvr>
                                      <p:tavLst>
                                        <p:tav tm="0">
                                          <p:val>
                                            <p:strVal val="#ppt_x"/>
                                          </p:val>
                                        </p:tav>
                                        <p:tav tm="100000">
                                          <p:val>
                                            <p:strVal val="#ppt_x"/>
                                          </p:val>
                                        </p:tav>
                                      </p:tavLst>
                                    </p:anim>
                                    <p:anim calcmode="lin" valueType="num">
                                      <p:cBhvr additive="base">
                                        <p:cTn id="33"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2000" fill="hold"/>
                                        <p:tgtEl>
                                          <p:spTgt spid="11"/>
                                        </p:tgtEl>
                                        <p:attrNameLst>
                                          <p:attrName>ppt_x</p:attrName>
                                        </p:attrNameLst>
                                      </p:cBhvr>
                                      <p:tavLst>
                                        <p:tav tm="0">
                                          <p:val>
                                            <p:strVal val="#ppt_x"/>
                                          </p:val>
                                        </p:tav>
                                        <p:tav tm="100000">
                                          <p:val>
                                            <p:strVal val="#ppt_x"/>
                                          </p:val>
                                        </p:tav>
                                      </p:tavLst>
                                    </p:anim>
                                    <p:anim calcmode="lin" valueType="num">
                                      <p:cBhvr additive="base">
                                        <p:cTn id="39"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2000" fill="hold"/>
                                        <p:tgtEl>
                                          <p:spTgt spid="12"/>
                                        </p:tgtEl>
                                        <p:attrNameLst>
                                          <p:attrName>ppt_x</p:attrName>
                                        </p:attrNameLst>
                                      </p:cBhvr>
                                      <p:tavLst>
                                        <p:tav tm="0">
                                          <p:val>
                                            <p:strVal val="#ppt_x"/>
                                          </p:val>
                                        </p:tav>
                                        <p:tav tm="100000">
                                          <p:val>
                                            <p:strVal val="#ppt_x"/>
                                          </p:val>
                                        </p:tav>
                                      </p:tavLst>
                                    </p:anim>
                                    <p:anim calcmode="lin" valueType="num">
                                      <p:cBhvr additive="base">
                                        <p:cTn id="45" dur="2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3000" fill="hold"/>
                                        <p:tgtEl>
                                          <p:spTgt spid="13"/>
                                        </p:tgtEl>
                                        <p:attrNameLst>
                                          <p:attrName>ppt_x</p:attrName>
                                        </p:attrNameLst>
                                      </p:cBhvr>
                                      <p:tavLst>
                                        <p:tav tm="0">
                                          <p:val>
                                            <p:strVal val="#ppt_x"/>
                                          </p:val>
                                        </p:tav>
                                        <p:tav tm="100000">
                                          <p:val>
                                            <p:strVal val="#ppt_x"/>
                                          </p:val>
                                        </p:tav>
                                      </p:tavLst>
                                    </p:anim>
                                    <p:anim calcmode="lin" valueType="num">
                                      <p:cBhvr additive="base">
                                        <p:cTn id="51" dur="3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3000" fill="hold"/>
                                        <p:tgtEl>
                                          <p:spTgt spid="14"/>
                                        </p:tgtEl>
                                        <p:attrNameLst>
                                          <p:attrName>ppt_x</p:attrName>
                                        </p:attrNameLst>
                                      </p:cBhvr>
                                      <p:tavLst>
                                        <p:tav tm="0">
                                          <p:val>
                                            <p:strVal val="#ppt_x"/>
                                          </p:val>
                                        </p:tav>
                                        <p:tav tm="100000">
                                          <p:val>
                                            <p:strVal val="#ppt_x"/>
                                          </p:val>
                                        </p:tav>
                                      </p:tavLst>
                                    </p:anim>
                                    <p:anim calcmode="lin" valueType="num">
                                      <p:cBhvr additive="base">
                                        <p:cTn id="57" dur="3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2000" fill="hold"/>
                                        <p:tgtEl>
                                          <p:spTgt spid="15"/>
                                        </p:tgtEl>
                                        <p:attrNameLst>
                                          <p:attrName>ppt_x</p:attrName>
                                        </p:attrNameLst>
                                      </p:cBhvr>
                                      <p:tavLst>
                                        <p:tav tm="0">
                                          <p:val>
                                            <p:strVal val="#ppt_x"/>
                                          </p:val>
                                        </p:tav>
                                        <p:tav tm="100000">
                                          <p:val>
                                            <p:strVal val="#ppt_x"/>
                                          </p:val>
                                        </p:tav>
                                      </p:tavLst>
                                    </p:anim>
                                    <p:anim calcmode="lin" valueType="num">
                                      <p:cBhvr additive="base">
                                        <p:cTn id="63" dur="2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2000" fill="hold"/>
                                        <p:tgtEl>
                                          <p:spTgt spid="16"/>
                                        </p:tgtEl>
                                        <p:attrNameLst>
                                          <p:attrName>ppt_x</p:attrName>
                                        </p:attrNameLst>
                                      </p:cBhvr>
                                      <p:tavLst>
                                        <p:tav tm="0">
                                          <p:val>
                                            <p:strVal val="#ppt_x"/>
                                          </p:val>
                                        </p:tav>
                                        <p:tav tm="100000">
                                          <p:val>
                                            <p:strVal val="#ppt_x"/>
                                          </p:val>
                                        </p:tav>
                                      </p:tavLst>
                                    </p:anim>
                                    <p:anim calcmode="lin" valueType="num">
                                      <p:cBhvr additive="base">
                                        <p:cTn id="69" dur="2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2000" fill="hold"/>
                                        <p:tgtEl>
                                          <p:spTgt spid="17"/>
                                        </p:tgtEl>
                                        <p:attrNameLst>
                                          <p:attrName>ppt_x</p:attrName>
                                        </p:attrNameLst>
                                      </p:cBhvr>
                                      <p:tavLst>
                                        <p:tav tm="0">
                                          <p:val>
                                            <p:strVal val="#ppt_x"/>
                                          </p:val>
                                        </p:tav>
                                        <p:tav tm="100000">
                                          <p:val>
                                            <p:strVal val="#ppt_x"/>
                                          </p:val>
                                        </p:tav>
                                      </p:tavLst>
                                    </p:anim>
                                    <p:anim calcmode="lin" valueType="num">
                                      <p:cBhvr additive="base">
                                        <p:cTn id="75" dur="2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7" presetClass="entr" presetSubtype="0" fill="hold" grpId="0" nodeType="click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fade">
                                      <p:cBhvr>
                                        <p:cTn id="80" dur="2000"/>
                                        <p:tgtEl>
                                          <p:spTgt spid="35"/>
                                        </p:tgtEl>
                                      </p:cBhvr>
                                    </p:animEffect>
                                    <p:anim calcmode="lin" valueType="num">
                                      <p:cBhvr>
                                        <p:cTn id="81" dur="2000" fill="hold"/>
                                        <p:tgtEl>
                                          <p:spTgt spid="35"/>
                                        </p:tgtEl>
                                        <p:attrNameLst>
                                          <p:attrName>ppt_x</p:attrName>
                                        </p:attrNameLst>
                                      </p:cBhvr>
                                      <p:tavLst>
                                        <p:tav tm="0">
                                          <p:val>
                                            <p:strVal val="#ppt_x"/>
                                          </p:val>
                                        </p:tav>
                                        <p:tav tm="100000">
                                          <p:val>
                                            <p:strVal val="#ppt_x"/>
                                          </p:val>
                                        </p:tav>
                                      </p:tavLst>
                                    </p:anim>
                                    <p:anim calcmode="lin" valueType="num">
                                      <p:cBhvr>
                                        <p:cTn id="82" dur="1800" decel="100000" fill="hold"/>
                                        <p:tgtEl>
                                          <p:spTgt spid="35"/>
                                        </p:tgtEl>
                                        <p:attrNameLst>
                                          <p:attrName>ppt_y</p:attrName>
                                        </p:attrNameLst>
                                      </p:cBhvr>
                                      <p:tavLst>
                                        <p:tav tm="0">
                                          <p:val>
                                            <p:strVal val="#ppt_y+1"/>
                                          </p:val>
                                        </p:tav>
                                        <p:tav tm="100000">
                                          <p:val>
                                            <p:strVal val="#ppt_y-.03"/>
                                          </p:val>
                                        </p:tav>
                                      </p:tavLst>
                                    </p:anim>
                                    <p:anim calcmode="lin" valueType="num">
                                      <p:cBhvr>
                                        <p:cTn id="83" dur="200" accel="100000" fill="hold">
                                          <p:stCondLst>
                                            <p:cond delay="18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37" presetClass="entr" presetSubtype="0" fill="hold" grpId="0" nodeType="click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2000"/>
                                        <p:tgtEl>
                                          <p:spTgt spid="26"/>
                                        </p:tgtEl>
                                      </p:cBhvr>
                                    </p:animEffect>
                                    <p:anim calcmode="lin" valueType="num">
                                      <p:cBhvr>
                                        <p:cTn id="89" dur="2000" fill="hold"/>
                                        <p:tgtEl>
                                          <p:spTgt spid="26"/>
                                        </p:tgtEl>
                                        <p:attrNameLst>
                                          <p:attrName>ppt_x</p:attrName>
                                        </p:attrNameLst>
                                      </p:cBhvr>
                                      <p:tavLst>
                                        <p:tav tm="0">
                                          <p:val>
                                            <p:strVal val="#ppt_x"/>
                                          </p:val>
                                        </p:tav>
                                        <p:tav tm="100000">
                                          <p:val>
                                            <p:strVal val="#ppt_x"/>
                                          </p:val>
                                        </p:tav>
                                      </p:tavLst>
                                    </p:anim>
                                    <p:anim calcmode="lin" valueType="num">
                                      <p:cBhvr>
                                        <p:cTn id="90" dur="1800" decel="100000" fill="hold"/>
                                        <p:tgtEl>
                                          <p:spTgt spid="26"/>
                                        </p:tgtEl>
                                        <p:attrNameLst>
                                          <p:attrName>ppt_y</p:attrName>
                                        </p:attrNameLst>
                                      </p:cBhvr>
                                      <p:tavLst>
                                        <p:tav tm="0">
                                          <p:val>
                                            <p:strVal val="#ppt_y+1"/>
                                          </p:val>
                                        </p:tav>
                                        <p:tav tm="100000">
                                          <p:val>
                                            <p:strVal val="#ppt_y-.03"/>
                                          </p:val>
                                        </p:tav>
                                      </p:tavLst>
                                    </p:anim>
                                    <p:anim calcmode="lin" valueType="num">
                                      <p:cBhvr>
                                        <p:cTn id="91" dur="200" accel="100000" fill="hold">
                                          <p:stCondLst>
                                            <p:cond delay="18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37" presetClass="entr" presetSubtype="0" fill="hold" grpId="0" nodeType="click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2000"/>
                                        <p:tgtEl>
                                          <p:spTgt spid="27"/>
                                        </p:tgtEl>
                                      </p:cBhvr>
                                    </p:animEffect>
                                    <p:anim calcmode="lin" valueType="num">
                                      <p:cBhvr>
                                        <p:cTn id="97" dur="2000" fill="hold"/>
                                        <p:tgtEl>
                                          <p:spTgt spid="27"/>
                                        </p:tgtEl>
                                        <p:attrNameLst>
                                          <p:attrName>ppt_x</p:attrName>
                                        </p:attrNameLst>
                                      </p:cBhvr>
                                      <p:tavLst>
                                        <p:tav tm="0">
                                          <p:val>
                                            <p:strVal val="#ppt_x"/>
                                          </p:val>
                                        </p:tav>
                                        <p:tav tm="100000">
                                          <p:val>
                                            <p:strVal val="#ppt_x"/>
                                          </p:val>
                                        </p:tav>
                                      </p:tavLst>
                                    </p:anim>
                                    <p:anim calcmode="lin" valueType="num">
                                      <p:cBhvr>
                                        <p:cTn id="98" dur="1800" decel="100000" fill="hold"/>
                                        <p:tgtEl>
                                          <p:spTgt spid="27"/>
                                        </p:tgtEl>
                                        <p:attrNameLst>
                                          <p:attrName>ppt_y</p:attrName>
                                        </p:attrNameLst>
                                      </p:cBhvr>
                                      <p:tavLst>
                                        <p:tav tm="0">
                                          <p:val>
                                            <p:strVal val="#ppt_y+1"/>
                                          </p:val>
                                        </p:tav>
                                        <p:tav tm="100000">
                                          <p:val>
                                            <p:strVal val="#ppt_y-.03"/>
                                          </p:val>
                                        </p:tav>
                                      </p:tavLst>
                                    </p:anim>
                                    <p:anim calcmode="lin" valueType="num">
                                      <p:cBhvr>
                                        <p:cTn id="99" dur="200" accel="100000" fill="hold">
                                          <p:stCondLst>
                                            <p:cond delay="18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37" presetClass="entr" presetSubtype="0" fill="hold" grpId="0" nodeType="click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fade">
                                      <p:cBhvr>
                                        <p:cTn id="104" dur="2000"/>
                                        <p:tgtEl>
                                          <p:spTgt spid="25"/>
                                        </p:tgtEl>
                                      </p:cBhvr>
                                    </p:animEffect>
                                    <p:anim calcmode="lin" valueType="num">
                                      <p:cBhvr>
                                        <p:cTn id="105" dur="2000" fill="hold"/>
                                        <p:tgtEl>
                                          <p:spTgt spid="25"/>
                                        </p:tgtEl>
                                        <p:attrNameLst>
                                          <p:attrName>ppt_x</p:attrName>
                                        </p:attrNameLst>
                                      </p:cBhvr>
                                      <p:tavLst>
                                        <p:tav tm="0">
                                          <p:val>
                                            <p:strVal val="#ppt_x"/>
                                          </p:val>
                                        </p:tav>
                                        <p:tav tm="100000">
                                          <p:val>
                                            <p:strVal val="#ppt_x"/>
                                          </p:val>
                                        </p:tav>
                                      </p:tavLst>
                                    </p:anim>
                                    <p:anim calcmode="lin" valueType="num">
                                      <p:cBhvr>
                                        <p:cTn id="106" dur="1800" decel="100000" fill="hold"/>
                                        <p:tgtEl>
                                          <p:spTgt spid="25"/>
                                        </p:tgtEl>
                                        <p:attrNameLst>
                                          <p:attrName>ppt_y</p:attrName>
                                        </p:attrNameLst>
                                      </p:cBhvr>
                                      <p:tavLst>
                                        <p:tav tm="0">
                                          <p:val>
                                            <p:strVal val="#ppt_y+1"/>
                                          </p:val>
                                        </p:tav>
                                        <p:tav tm="100000">
                                          <p:val>
                                            <p:strVal val="#ppt_y-.03"/>
                                          </p:val>
                                        </p:tav>
                                      </p:tavLst>
                                    </p:anim>
                                    <p:anim calcmode="lin" valueType="num">
                                      <p:cBhvr>
                                        <p:cTn id="107" dur="200" accel="100000" fill="hold">
                                          <p:stCondLst>
                                            <p:cond delay="1800"/>
                                          </p:stCondLst>
                                        </p:cTn>
                                        <p:tgtEl>
                                          <p:spTgt spid="25"/>
                                        </p:tgtEl>
                                        <p:attrNameLst>
                                          <p:attrName>ppt_y</p:attrName>
                                        </p:attrNameLst>
                                      </p:cBhvr>
                                      <p:tavLst>
                                        <p:tav tm="0">
                                          <p:val>
                                            <p:strVal val="#ppt_y-.03"/>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7" presetClass="entr" presetSubtype="0" fill="hold" grpId="0" nodeType="click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2000"/>
                                        <p:tgtEl>
                                          <p:spTgt spid="24"/>
                                        </p:tgtEl>
                                      </p:cBhvr>
                                    </p:animEffect>
                                    <p:anim calcmode="lin" valueType="num">
                                      <p:cBhvr>
                                        <p:cTn id="113" dur="2000" fill="hold"/>
                                        <p:tgtEl>
                                          <p:spTgt spid="24"/>
                                        </p:tgtEl>
                                        <p:attrNameLst>
                                          <p:attrName>ppt_x</p:attrName>
                                        </p:attrNameLst>
                                      </p:cBhvr>
                                      <p:tavLst>
                                        <p:tav tm="0">
                                          <p:val>
                                            <p:strVal val="#ppt_x"/>
                                          </p:val>
                                        </p:tav>
                                        <p:tav tm="100000">
                                          <p:val>
                                            <p:strVal val="#ppt_x"/>
                                          </p:val>
                                        </p:tav>
                                      </p:tavLst>
                                    </p:anim>
                                    <p:anim calcmode="lin" valueType="num">
                                      <p:cBhvr>
                                        <p:cTn id="114" dur="1800" decel="100000" fill="hold"/>
                                        <p:tgtEl>
                                          <p:spTgt spid="24"/>
                                        </p:tgtEl>
                                        <p:attrNameLst>
                                          <p:attrName>ppt_y</p:attrName>
                                        </p:attrNameLst>
                                      </p:cBhvr>
                                      <p:tavLst>
                                        <p:tav tm="0">
                                          <p:val>
                                            <p:strVal val="#ppt_y+1"/>
                                          </p:val>
                                        </p:tav>
                                        <p:tav tm="100000">
                                          <p:val>
                                            <p:strVal val="#ppt_y-.03"/>
                                          </p:val>
                                        </p:tav>
                                      </p:tavLst>
                                    </p:anim>
                                    <p:anim calcmode="lin" valueType="num">
                                      <p:cBhvr>
                                        <p:cTn id="115" dur="200" accel="100000" fill="hold">
                                          <p:stCondLst>
                                            <p:cond delay="18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37" presetClass="entr" presetSubtype="0" fill="hold" grpId="0" nodeType="clickEffect">
                                  <p:stCondLst>
                                    <p:cond delay="0"/>
                                  </p:stCondLst>
                                  <p:childTnLst>
                                    <p:set>
                                      <p:cBhvr>
                                        <p:cTn id="119" dur="1" fill="hold">
                                          <p:stCondLst>
                                            <p:cond delay="0"/>
                                          </p:stCondLst>
                                        </p:cTn>
                                        <p:tgtEl>
                                          <p:spTgt spid="23"/>
                                        </p:tgtEl>
                                        <p:attrNameLst>
                                          <p:attrName>style.visibility</p:attrName>
                                        </p:attrNameLst>
                                      </p:cBhvr>
                                      <p:to>
                                        <p:strVal val="visible"/>
                                      </p:to>
                                    </p:set>
                                    <p:animEffect transition="in" filter="fade">
                                      <p:cBhvr>
                                        <p:cTn id="120" dur="2000"/>
                                        <p:tgtEl>
                                          <p:spTgt spid="23"/>
                                        </p:tgtEl>
                                      </p:cBhvr>
                                    </p:animEffect>
                                    <p:anim calcmode="lin" valueType="num">
                                      <p:cBhvr>
                                        <p:cTn id="121" dur="2000" fill="hold"/>
                                        <p:tgtEl>
                                          <p:spTgt spid="23"/>
                                        </p:tgtEl>
                                        <p:attrNameLst>
                                          <p:attrName>ppt_x</p:attrName>
                                        </p:attrNameLst>
                                      </p:cBhvr>
                                      <p:tavLst>
                                        <p:tav tm="0">
                                          <p:val>
                                            <p:strVal val="#ppt_x"/>
                                          </p:val>
                                        </p:tav>
                                        <p:tav tm="100000">
                                          <p:val>
                                            <p:strVal val="#ppt_x"/>
                                          </p:val>
                                        </p:tav>
                                      </p:tavLst>
                                    </p:anim>
                                    <p:anim calcmode="lin" valueType="num">
                                      <p:cBhvr>
                                        <p:cTn id="122" dur="1800" decel="100000" fill="hold"/>
                                        <p:tgtEl>
                                          <p:spTgt spid="23"/>
                                        </p:tgtEl>
                                        <p:attrNameLst>
                                          <p:attrName>ppt_y</p:attrName>
                                        </p:attrNameLst>
                                      </p:cBhvr>
                                      <p:tavLst>
                                        <p:tav tm="0">
                                          <p:val>
                                            <p:strVal val="#ppt_y+1"/>
                                          </p:val>
                                        </p:tav>
                                        <p:tav tm="100000">
                                          <p:val>
                                            <p:strVal val="#ppt_y-.03"/>
                                          </p:val>
                                        </p:tav>
                                      </p:tavLst>
                                    </p:anim>
                                    <p:anim calcmode="lin" valueType="num">
                                      <p:cBhvr>
                                        <p:cTn id="123" dur="200" accel="100000" fill="hold">
                                          <p:stCondLst>
                                            <p:cond delay="18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37" presetClass="entr" presetSubtype="0" fill="hold" grpId="0" nodeType="click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fade">
                                      <p:cBhvr>
                                        <p:cTn id="128" dur="2000"/>
                                        <p:tgtEl>
                                          <p:spTgt spid="22"/>
                                        </p:tgtEl>
                                      </p:cBhvr>
                                    </p:animEffect>
                                    <p:anim calcmode="lin" valueType="num">
                                      <p:cBhvr>
                                        <p:cTn id="129" dur="2000" fill="hold"/>
                                        <p:tgtEl>
                                          <p:spTgt spid="22"/>
                                        </p:tgtEl>
                                        <p:attrNameLst>
                                          <p:attrName>ppt_x</p:attrName>
                                        </p:attrNameLst>
                                      </p:cBhvr>
                                      <p:tavLst>
                                        <p:tav tm="0">
                                          <p:val>
                                            <p:strVal val="#ppt_x"/>
                                          </p:val>
                                        </p:tav>
                                        <p:tav tm="100000">
                                          <p:val>
                                            <p:strVal val="#ppt_x"/>
                                          </p:val>
                                        </p:tav>
                                      </p:tavLst>
                                    </p:anim>
                                    <p:anim calcmode="lin" valueType="num">
                                      <p:cBhvr>
                                        <p:cTn id="130" dur="1800" decel="100000" fill="hold"/>
                                        <p:tgtEl>
                                          <p:spTgt spid="22"/>
                                        </p:tgtEl>
                                        <p:attrNameLst>
                                          <p:attrName>ppt_y</p:attrName>
                                        </p:attrNameLst>
                                      </p:cBhvr>
                                      <p:tavLst>
                                        <p:tav tm="0">
                                          <p:val>
                                            <p:strVal val="#ppt_y+1"/>
                                          </p:val>
                                        </p:tav>
                                        <p:tav tm="100000">
                                          <p:val>
                                            <p:strVal val="#ppt_y-.03"/>
                                          </p:val>
                                        </p:tav>
                                      </p:tavLst>
                                    </p:anim>
                                    <p:anim calcmode="lin" valueType="num">
                                      <p:cBhvr>
                                        <p:cTn id="131" dur="200" accel="100000" fill="hold">
                                          <p:stCondLst>
                                            <p:cond delay="18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37" presetClass="entr" presetSubtype="0" fill="hold" grpId="0" nodeType="clickEffect">
                                  <p:stCondLst>
                                    <p:cond delay="0"/>
                                  </p:stCondLst>
                                  <p:childTnLst>
                                    <p:set>
                                      <p:cBhvr>
                                        <p:cTn id="135" dur="1" fill="hold">
                                          <p:stCondLst>
                                            <p:cond delay="0"/>
                                          </p:stCondLst>
                                        </p:cTn>
                                        <p:tgtEl>
                                          <p:spTgt spid="21"/>
                                        </p:tgtEl>
                                        <p:attrNameLst>
                                          <p:attrName>style.visibility</p:attrName>
                                        </p:attrNameLst>
                                      </p:cBhvr>
                                      <p:to>
                                        <p:strVal val="visible"/>
                                      </p:to>
                                    </p:set>
                                    <p:animEffect transition="in" filter="fade">
                                      <p:cBhvr>
                                        <p:cTn id="136" dur="2000"/>
                                        <p:tgtEl>
                                          <p:spTgt spid="21"/>
                                        </p:tgtEl>
                                      </p:cBhvr>
                                    </p:animEffect>
                                    <p:anim calcmode="lin" valueType="num">
                                      <p:cBhvr>
                                        <p:cTn id="137" dur="2000" fill="hold"/>
                                        <p:tgtEl>
                                          <p:spTgt spid="21"/>
                                        </p:tgtEl>
                                        <p:attrNameLst>
                                          <p:attrName>ppt_x</p:attrName>
                                        </p:attrNameLst>
                                      </p:cBhvr>
                                      <p:tavLst>
                                        <p:tav tm="0">
                                          <p:val>
                                            <p:strVal val="#ppt_x"/>
                                          </p:val>
                                        </p:tav>
                                        <p:tav tm="100000">
                                          <p:val>
                                            <p:strVal val="#ppt_x"/>
                                          </p:val>
                                        </p:tav>
                                      </p:tavLst>
                                    </p:anim>
                                    <p:anim calcmode="lin" valueType="num">
                                      <p:cBhvr>
                                        <p:cTn id="138" dur="1800" decel="100000" fill="hold"/>
                                        <p:tgtEl>
                                          <p:spTgt spid="21"/>
                                        </p:tgtEl>
                                        <p:attrNameLst>
                                          <p:attrName>ppt_y</p:attrName>
                                        </p:attrNameLst>
                                      </p:cBhvr>
                                      <p:tavLst>
                                        <p:tav tm="0">
                                          <p:val>
                                            <p:strVal val="#ppt_y+1"/>
                                          </p:val>
                                        </p:tav>
                                        <p:tav tm="100000">
                                          <p:val>
                                            <p:strVal val="#ppt_y-.03"/>
                                          </p:val>
                                        </p:tav>
                                      </p:tavLst>
                                    </p:anim>
                                    <p:anim calcmode="lin" valueType="num">
                                      <p:cBhvr>
                                        <p:cTn id="139" dur="200" accel="100000" fill="hold">
                                          <p:stCondLst>
                                            <p:cond delay="18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p:bldP spid="11" grpId="0"/>
      <p:bldP spid="12" grpId="0"/>
      <p:bldP spid="13" grpId="0"/>
      <p:bldP spid="14" grpId="0"/>
      <p:bldP spid="15" grpId="0"/>
      <p:bldP spid="16" grpId="0"/>
      <p:bldP spid="17" grpId="0"/>
      <p:bldP spid="21" grpId="0"/>
      <p:bldP spid="22" grpId="0"/>
      <p:bldP spid="23" grpId="0"/>
      <p:bldP spid="24" grpId="0"/>
      <p:bldP spid="25" grpId="0"/>
      <p:bldP spid="26" grpId="0"/>
      <p:bldP spid="27"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lgn="just"/>
            <a:r>
              <a:rPr lang="es-CO" dirty="0" err="1" smtClean="0"/>
              <a:t>Dattis</a:t>
            </a:r>
            <a:r>
              <a:rPr lang="es-CO" dirty="0" smtClean="0"/>
              <a:t> ha asesorado a más de 150 clientes entre los que se destacan Suramericana de Seguros, Argos, Grupo Nacional de Chocolates, IMUSA, Grupo Suramericana de Inversiones, Protección, </a:t>
            </a:r>
            <a:r>
              <a:rPr lang="es-CO" dirty="0" err="1" smtClean="0"/>
              <a:t>Bancolombia</a:t>
            </a:r>
            <a:r>
              <a:rPr lang="es-CO" dirty="0" smtClean="0"/>
              <a:t>, Fondo de Pensiones y Cesantías ING, </a:t>
            </a:r>
            <a:r>
              <a:rPr lang="es-CO" dirty="0" err="1" smtClean="0"/>
              <a:t>ProBarranquilla</a:t>
            </a:r>
            <a:r>
              <a:rPr lang="es-CO" dirty="0" smtClean="0"/>
              <a:t>, Sociedad Aeroportuaria de la Costa, Nestlé, </a:t>
            </a:r>
            <a:r>
              <a:rPr lang="es-CO" dirty="0" err="1" smtClean="0"/>
              <a:t>Sagem</a:t>
            </a:r>
            <a:r>
              <a:rPr lang="es-CO" dirty="0" smtClean="0"/>
              <a:t>, Banco Santander, SAB Miller, </a:t>
            </a:r>
            <a:r>
              <a:rPr lang="es-CO" dirty="0" err="1" smtClean="0"/>
              <a:t>Bancafé</a:t>
            </a:r>
            <a:r>
              <a:rPr lang="es-CO" dirty="0" smtClean="0"/>
              <a:t>, Recaudos SIT Barranquilla.</a:t>
            </a:r>
          </a:p>
          <a:p>
            <a:pPr algn="just"/>
            <a:endParaRPr lang="es-CO" dirty="0" smtClean="0"/>
          </a:p>
          <a:p>
            <a:pPr algn="just"/>
            <a:r>
              <a:rPr lang="es-CO" dirty="0" smtClean="0"/>
              <a:t>En el 2003 se incorporó la entrada de </a:t>
            </a:r>
            <a:r>
              <a:rPr lang="es-CO" dirty="0" err="1" smtClean="0"/>
              <a:t>Dattis</a:t>
            </a:r>
            <a:r>
              <a:rPr lang="es-CO" dirty="0" smtClean="0"/>
              <a:t> en sectores como el petroquímico y fortaleció su presencia en el sector financiero. De esta forma </a:t>
            </a:r>
            <a:r>
              <a:rPr lang="es-CO" dirty="0" err="1"/>
              <a:t>D</a:t>
            </a:r>
            <a:r>
              <a:rPr lang="es-CO" dirty="0" err="1" smtClean="0"/>
              <a:t>attis</a:t>
            </a:r>
            <a:r>
              <a:rPr lang="es-CO" dirty="0" smtClean="0"/>
              <a:t> ha asesorado a compañías como </a:t>
            </a:r>
            <a:r>
              <a:rPr lang="es-CO" dirty="0" err="1" smtClean="0"/>
              <a:t>Mexichem</a:t>
            </a:r>
            <a:r>
              <a:rPr lang="es-CO" dirty="0" smtClean="0"/>
              <a:t>, Petroquímica Colombiana (PETCO), </a:t>
            </a:r>
            <a:r>
              <a:rPr lang="es-CO" dirty="0" err="1" smtClean="0"/>
              <a:t>Propilco</a:t>
            </a:r>
            <a:r>
              <a:rPr lang="es-CO" dirty="0" smtClean="0"/>
              <a:t>, PAVCO, </a:t>
            </a:r>
            <a:r>
              <a:rPr lang="es-CO" dirty="0" err="1" smtClean="0"/>
              <a:t>Proquinal</a:t>
            </a:r>
            <a:r>
              <a:rPr lang="es-CO" dirty="0" smtClean="0"/>
              <a:t>, </a:t>
            </a:r>
            <a:r>
              <a:rPr lang="es-CO" dirty="0" err="1" smtClean="0"/>
              <a:t>Altra</a:t>
            </a:r>
            <a:r>
              <a:rPr lang="es-CO" dirty="0" smtClean="0"/>
              <a:t>, Global </a:t>
            </a:r>
            <a:r>
              <a:rPr lang="es-CO" dirty="0" err="1" smtClean="0"/>
              <a:t>Securities</a:t>
            </a:r>
            <a:r>
              <a:rPr lang="es-CO" dirty="0" smtClean="0"/>
              <a:t> de Colombia, IQ.</a:t>
            </a:r>
          </a:p>
          <a:p>
            <a:endParaRPr lang="es-CO"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b="1" dirty="0" smtClean="0"/>
              <a:t>CLIENTES</a:t>
            </a:r>
            <a:endParaRPr lang="es-CO" b="1"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400" dirty="0"/>
              <a:t>EN DATTIS CONSULTORES </a:t>
            </a:r>
            <a:r>
              <a:rPr lang="es-CO" sz="2400" dirty="0" smtClean="0"/>
              <a:t>SIGUEN </a:t>
            </a:r>
            <a:r>
              <a:rPr lang="es-CO" sz="2400" dirty="0"/>
              <a:t>UNA METODOLOGÍA DE TRABAJO QUE CONSTA DE CINCO </a:t>
            </a:r>
            <a:r>
              <a:rPr lang="es-CO" sz="2400" dirty="0" smtClean="0"/>
              <a:t>FASES: </a:t>
            </a:r>
            <a:endParaRPr lang="es-CO" sz="2400"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b="1" dirty="0"/>
              <a:t>METODOLOGÍA</a:t>
            </a:r>
          </a:p>
        </p:txBody>
      </p:sp>
      <p:sp>
        <p:nvSpPr>
          <p:cNvPr id="10" name="9 Elipse">
            <a:hlinkClick r:id="rId3" action="ppaction://hlinksldjump"/>
          </p:cNvPr>
          <p:cNvSpPr/>
          <p:nvPr/>
        </p:nvSpPr>
        <p:spPr>
          <a:xfrm>
            <a:off x="3203848" y="4797152"/>
            <a:ext cx="1152128" cy="10801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Elipse">
            <a:hlinkClick r:id="rId4" action="ppaction://hlinksldjump"/>
          </p:cNvPr>
          <p:cNvSpPr/>
          <p:nvPr/>
        </p:nvSpPr>
        <p:spPr>
          <a:xfrm>
            <a:off x="5004048" y="3573016"/>
            <a:ext cx="1152128" cy="1080120"/>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Elipse">
            <a:hlinkClick r:id="rId5" action="ppaction://hlinksldjump"/>
          </p:cNvPr>
          <p:cNvSpPr/>
          <p:nvPr/>
        </p:nvSpPr>
        <p:spPr>
          <a:xfrm>
            <a:off x="4572000" y="4797152"/>
            <a:ext cx="1152128" cy="1080120"/>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Elipse">
            <a:hlinkClick r:id="rId6" action="ppaction://hlinksldjump"/>
          </p:cNvPr>
          <p:cNvSpPr/>
          <p:nvPr/>
        </p:nvSpPr>
        <p:spPr>
          <a:xfrm>
            <a:off x="3851920" y="2564904"/>
            <a:ext cx="1152128" cy="10801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Elipse">
            <a:hlinkClick r:id="rId7" action="ppaction://hlinksldjump"/>
          </p:cNvPr>
          <p:cNvSpPr/>
          <p:nvPr/>
        </p:nvSpPr>
        <p:spPr>
          <a:xfrm>
            <a:off x="2699792" y="3573016"/>
            <a:ext cx="1152128" cy="108012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3707904" y="2946430"/>
            <a:ext cx="1440160" cy="338554"/>
          </a:xfrm>
          <a:prstGeom prst="rect">
            <a:avLst/>
          </a:prstGeom>
          <a:noFill/>
        </p:spPr>
        <p:txBody>
          <a:bodyPr wrap="square" rtlCol="0">
            <a:spAutoFit/>
          </a:bodyPr>
          <a:lstStyle/>
          <a:p>
            <a:pPr algn="ctr"/>
            <a:r>
              <a:rPr lang="es-CO" sz="1600" b="1" dirty="0" smtClean="0">
                <a:solidFill>
                  <a:schemeClr val="bg1"/>
                </a:solidFill>
              </a:rPr>
              <a:t>Diagnostico</a:t>
            </a:r>
            <a:endParaRPr lang="es-CO" sz="1600" b="1" dirty="0">
              <a:solidFill>
                <a:schemeClr val="bg1"/>
              </a:solidFill>
            </a:endParaRPr>
          </a:p>
        </p:txBody>
      </p:sp>
      <p:sp>
        <p:nvSpPr>
          <p:cNvPr id="16" name="15 CuadroTexto"/>
          <p:cNvSpPr txBox="1"/>
          <p:nvPr/>
        </p:nvSpPr>
        <p:spPr>
          <a:xfrm>
            <a:off x="4427984" y="5178678"/>
            <a:ext cx="1440160" cy="338554"/>
          </a:xfrm>
          <a:prstGeom prst="rect">
            <a:avLst/>
          </a:prstGeom>
          <a:noFill/>
        </p:spPr>
        <p:txBody>
          <a:bodyPr wrap="square" rtlCol="0">
            <a:spAutoFit/>
          </a:bodyPr>
          <a:lstStyle/>
          <a:p>
            <a:pPr algn="ctr"/>
            <a:r>
              <a:rPr lang="es-CO" sz="1600" b="1" dirty="0" smtClean="0">
                <a:solidFill>
                  <a:schemeClr val="bg1"/>
                </a:solidFill>
              </a:rPr>
              <a:t>Ejecución</a:t>
            </a:r>
            <a:endParaRPr lang="es-CO" sz="1600" b="1" dirty="0">
              <a:solidFill>
                <a:schemeClr val="bg1"/>
              </a:solidFill>
            </a:endParaRPr>
          </a:p>
        </p:txBody>
      </p:sp>
      <p:sp>
        <p:nvSpPr>
          <p:cNvPr id="17" name="16 CuadroTexto"/>
          <p:cNvSpPr txBox="1"/>
          <p:nvPr/>
        </p:nvSpPr>
        <p:spPr>
          <a:xfrm>
            <a:off x="4860032" y="3954542"/>
            <a:ext cx="1440160" cy="338554"/>
          </a:xfrm>
          <a:prstGeom prst="rect">
            <a:avLst/>
          </a:prstGeom>
          <a:noFill/>
        </p:spPr>
        <p:txBody>
          <a:bodyPr wrap="square" rtlCol="0">
            <a:spAutoFit/>
          </a:bodyPr>
          <a:lstStyle/>
          <a:p>
            <a:pPr algn="ctr"/>
            <a:r>
              <a:rPr lang="es-CO" sz="1600" b="1" dirty="0" smtClean="0">
                <a:solidFill>
                  <a:schemeClr val="bg1"/>
                </a:solidFill>
              </a:rPr>
              <a:t>Estrategia</a:t>
            </a:r>
            <a:endParaRPr lang="es-CO" sz="1600" b="1" dirty="0">
              <a:solidFill>
                <a:schemeClr val="bg1"/>
              </a:solidFill>
            </a:endParaRPr>
          </a:p>
        </p:txBody>
      </p:sp>
      <p:sp>
        <p:nvSpPr>
          <p:cNvPr id="18" name="17 CuadroTexto"/>
          <p:cNvSpPr txBox="1"/>
          <p:nvPr/>
        </p:nvSpPr>
        <p:spPr>
          <a:xfrm>
            <a:off x="2555776" y="3933056"/>
            <a:ext cx="1440160" cy="338554"/>
          </a:xfrm>
          <a:prstGeom prst="rect">
            <a:avLst/>
          </a:prstGeom>
          <a:noFill/>
        </p:spPr>
        <p:txBody>
          <a:bodyPr wrap="square" rtlCol="0">
            <a:spAutoFit/>
          </a:bodyPr>
          <a:lstStyle/>
          <a:p>
            <a:pPr algn="ctr"/>
            <a:r>
              <a:rPr lang="es-CO" sz="1600" b="1" dirty="0" smtClean="0">
                <a:solidFill>
                  <a:schemeClr val="bg1"/>
                </a:solidFill>
              </a:rPr>
              <a:t>Investigación</a:t>
            </a:r>
            <a:endParaRPr lang="es-CO" sz="1600" b="1" dirty="0">
              <a:solidFill>
                <a:schemeClr val="bg1"/>
              </a:solidFill>
            </a:endParaRPr>
          </a:p>
        </p:txBody>
      </p:sp>
      <p:sp>
        <p:nvSpPr>
          <p:cNvPr id="19" name="18 CuadroTexto"/>
          <p:cNvSpPr txBox="1"/>
          <p:nvPr/>
        </p:nvSpPr>
        <p:spPr>
          <a:xfrm>
            <a:off x="3059832" y="5187970"/>
            <a:ext cx="1440160" cy="338554"/>
          </a:xfrm>
          <a:prstGeom prst="rect">
            <a:avLst/>
          </a:prstGeom>
          <a:noFill/>
        </p:spPr>
        <p:txBody>
          <a:bodyPr wrap="square" rtlCol="0">
            <a:spAutoFit/>
          </a:bodyPr>
          <a:lstStyle/>
          <a:p>
            <a:pPr algn="ctr"/>
            <a:r>
              <a:rPr lang="es-CO" sz="1600" b="1" dirty="0" smtClean="0"/>
              <a:t>Evaluación</a:t>
            </a:r>
            <a:endParaRPr lang="es-CO" sz="1600" b="1" dirty="0"/>
          </a:p>
        </p:txBody>
      </p:sp>
      <p:sp>
        <p:nvSpPr>
          <p:cNvPr id="20" name="19 CuadroTexto"/>
          <p:cNvSpPr txBox="1"/>
          <p:nvPr/>
        </p:nvSpPr>
        <p:spPr>
          <a:xfrm>
            <a:off x="3059832" y="3645024"/>
            <a:ext cx="432048" cy="369332"/>
          </a:xfrm>
          <a:prstGeom prst="rect">
            <a:avLst/>
          </a:prstGeom>
          <a:noFill/>
        </p:spPr>
        <p:txBody>
          <a:bodyPr wrap="square" rtlCol="0">
            <a:spAutoFit/>
          </a:bodyPr>
          <a:lstStyle/>
          <a:p>
            <a:pPr algn="ctr"/>
            <a:r>
              <a:rPr lang="es-CO" dirty="0">
                <a:solidFill>
                  <a:schemeClr val="bg1"/>
                </a:solidFill>
              </a:rPr>
              <a:t>A</a:t>
            </a:r>
          </a:p>
        </p:txBody>
      </p:sp>
      <p:sp>
        <p:nvSpPr>
          <p:cNvPr id="21" name="20 CuadroTexto"/>
          <p:cNvSpPr txBox="1"/>
          <p:nvPr/>
        </p:nvSpPr>
        <p:spPr>
          <a:xfrm>
            <a:off x="4211960" y="2636912"/>
            <a:ext cx="432048" cy="369332"/>
          </a:xfrm>
          <a:prstGeom prst="rect">
            <a:avLst/>
          </a:prstGeom>
          <a:noFill/>
        </p:spPr>
        <p:txBody>
          <a:bodyPr wrap="square" rtlCol="0">
            <a:spAutoFit/>
          </a:bodyPr>
          <a:lstStyle/>
          <a:p>
            <a:pPr algn="ctr"/>
            <a:r>
              <a:rPr lang="es-CO" dirty="0" smtClean="0">
                <a:solidFill>
                  <a:schemeClr val="bg1"/>
                </a:solidFill>
              </a:rPr>
              <a:t>B</a:t>
            </a:r>
            <a:endParaRPr lang="es-CO" dirty="0">
              <a:solidFill>
                <a:schemeClr val="bg1"/>
              </a:solidFill>
            </a:endParaRPr>
          </a:p>
        </p:txBody>
      </p:sp>
      <p:sp>
        <p:nvSpPr>
          <p:cNvPr id="22" name="21 CuadroTexto"/>
          <p:cNvSpPr txBox="1"/>
          <p:nvPr/>
        </p:nvSpPr>
        <p:spPr>
          <a:xfrm>
            <a:off x="5364088" y="3645024"/>
            <a:ext cx="432048" cy="369332"/>
          </a:xfrm>
          <a:prstGeom prst="rect">
            <a:avLst/>
          </a:prstGeom>
          <a:noFill/>
        </p:spPr>
        <p:txBody>
          <a:bodyPr wrap="square" rtlCol="0">
            <a:spAutoFit/>
          </a:bodyPr>
          <a:lstStyle/>
          <a:p>
            <a:pPr algn="ctr"/>
            <a:r>
              <a:rPr lang="es-CO" dirty="0" smtClean="0">
                <a:solidFill>
                  <a:schemeClr val="bg1"/>
                </a:solidFill>
              </a:rPr>
              <a:t>C</a:t>
            </a:r>
          </a:p>
        </p:txBody>
      </p:sp>
      <p:sp>
        <p:nvSpPr>
          <p:cNvPr id="23" name="22 CuadroTexto"/>
          <p:cNvSpPr txBox="1"/>
          <p:nvPr/>
        </p:nvSpPr>
        <p:spPr>
          <a:xfrm>
            <a:off x="4932040" y="4869160"/>
            <a:ext cx="432048" cy="369332"/>
          </a:xfrm>
          <a:prstGeom prst="rect">
            <a:avLst/>
          </a:prstGeom>
          <a:noFill/>
        </p:spPr>
        <p:txBody>
          <a:bodyPr wrap="square" rtlCol="0">
            <a:spAutoFit/>
          </a:bodyPr>
          <a:lstStyle/>
          <a:p>
            <a:pPr algn="ctr"/>
            <a:r>
              <a:rPr lang="es-CO" dirty="0" smtClean="0">
                <a:solidFill>
                  <a:schemeClr val="bg1"/>
                </a:solidFill>
              </a:rPr>
              <a:t>D</a:t>
            </a:r>
            <a:endParaRPr lang="es-CO" dirty="0">
              <a:solidFill>
                <a:schemeClr val="bg1"/>
              </a:solidFill>
            </a:endParaRPr>
          </a:p>
        </p:txBody>
      </p:sp>
      <p:sp>
        <p:nvSpPr>
          <p:cNvPr id="24" name="23 CuadroTexto"/>
          <p:cNvSpPr txBox="1"/>
          <p:nvPr/>
        </p:nvSpPr>
        <p:spPr>
          <a:xfrm>
            <a:off x="3563888" y="4941168"/>
            <a:ext cx="432048" cy="369332"/>
          </a:xfrm>
          <a:prstGeom prst="rect">
            <a:avLst/>
          </a:prstGeom>
          <a:noFill/>
        </p:spPr>
        <p:txBody>
          <a:bodyPr wrap="square" rtlCol="0">
            <a:spAutoFit/>
          </a:bodyPr>
          <a:lstStyle/>
          <a:p>
            <a:pPr algn="ctr"/>
            <a:r>
              <a:rPr lang="es-CO" dirty="0" smtClean="0"/>
              <a:t>E</a:t>
            </a:r>
            <a:endParaRPr lang="es-CO"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CO" sz="2800" dirty="0" smtClean="0"/>
              <a:t>	</a:t>
            </a:r>
          </a:p>
          <a:p>
            <a:pPr marL="0" indent="0" algn="just">
              <a:buNone/>
            </a:pPr>
            <a:r>
              <a:rPr lang="es-CO" sz="2800" dirty="0"/>
              <a:t>	</a:t>
            </a:r>
            <a:r>
              <a:rPr lang="es-CO" sz="2800" dirty="0" smtClean="0"/>
              <a:t>Llevamos </a:t>
            </a:r>
            <a:r>
              <a:rPr lang="es-CO" sz="2800" dirty="0"/>
              <a:t>a cabo la investigación a profundidad </a:t>
            </a:r>
            <a:r>
              <a:rPr lang="es-CO" sz="2800" dirty="0" smtClean="0"/>
              <a:t>donde </a:t>
            </a:r>
            <a:r>
              <a:rPr lang="es-CO" sz="2800" dirty="0"/>
              <a:t>analizamos todos los estudios disponibles </a:t>
            </a:r>
            <a:r>
              <a:rPr lang="es-CO" sz="2800" dirty="0" smtClean="0"/>
              <a:t>y </a:t>
            </a:r>
            <a:r>
              <a:rPr lang="es-CO" sz="2800" dirty="0"/>
              <a:t>realizamos los estudios de reputación o los </a:t>
            </a:r>
            <a:r>
              <a:rPr lang="es-CO" sz="2800" dirty="0" smtClean="0"/>
              <a:t>sondeos </a:t>
            </a:r>
            <a:r>
              <a:rPr lang="es-CO" sz="2800" dirty="0"/>
              <a:t>que se requieran. De </a:t>
            </a:r>
            <a:r>
              <a:rPr lang="es-CO" sz="2800" dirty="0" smtClean="0"/>
              <a:t>manera, </a:t>
            </a:r>
            <a:r>
              <a:rPr lang="es-CO" sz="2800" dirty="0"/>
              <a:t>contamos </a:t>
            </a:r>
            <a:r>
              <a:rPr lang="es-CO" sz="2800" dirty="0" smtClean="0"/>
              <a:t>con </a:t>
            </a:r>
            <a:r>
              <a:rPr lang="es-CO" sz="2800" dirty="0"/>
              <a:t>los elementos necesarios para evaluar la </a:t>
            </a:r>
            <a:r>
              <a:rPr lang="es-CO" sz="2800" dirty="0" smtClean="0"/>
              <a:t>situación </a:t>
            </a:r>
            <a:r>
              <a:rPr lang="es-CO" sz="2800" dirty="0"/>
              <a:t>en forma objetiva teniendo como </a:t>
            </a:r>
            <a:r>
              <a:rPr lang="es-CO" sz="2800" dirty="0" smtClean="0"/>
              <a:t>principio </a:t>
            </a:r>
            <a:r>
              <a:rPr lang="es-CO" sz="2800" dirty="0"/>
              <a:t>fundamental que la intuición no conduce a una buena </a:t>
            </a:r>
            <a:r>
              <a:rPr lang="es-CO" sz="2800" dirty="0" smtClean="0"/>
              <a:t>comunicación.</a:t>
            </a:r>
            <a:endParaRPr lang="es-CO" sz="2800" dirty="0"/>
          </a:p>
        </p:txBody>
      </p:sp>
      <p:sp>
        <p:nvSpPr>
          <p:cNvPr id="4" name="3 Elipse"/>
          <p:cNvSpPr/>
          <p:nvPr/>
        </p:nvSpPr>
        <p:spPr>
          <a:xfrm>
            <a:off x="6516216" y="5949280"/>
            <a:ext cx="504056" cy="43204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7092280" y="5949280"/>
            <a:ext cx="504056" cy="4320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Elipse"/>
          <p:cNvSpPr/>
          <p:nvPr/>
        </p:nvSpPr>
        <p:spPr>
          <a:xfrm>
            <a:off x="7668344" y="5949280"/>
            <a:ext cx="504056" cy="432048"/>
          </a:xfrm>
          <a:prstGeom prst="ellipse">
            <a:avLst/>
          </a:prstGeom>
          <a:solidFill>
            <a:srgbClr val="007E7E"/>
          </a:solidFill>
          <a:ln>
            <a:solidFill>
              <a:srgbClr val="007E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a:hlinkClick r:id="rId2" action="ppaction://hlinksldjump"/>
          </p:cNvPr>
          <p:cNvSpPr/>
          <p:nvPr/>
        </p:nvSpPr>
        <p:spPr>
          <a:xfrm>
            <a:off x="8244408" y="5949280"/>
            <a:ext cx="504056" cy="432048"/>
          </a:xfrm>
          <a:prstGeom prst="ellipse">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Título"/>
          <p:cNvSpPr>
            <a:spLocks noGrp="1"/>
          </p:cNvSpPr>
          <p:nvPr>
            <p:ph type="title"/>
          </p:nvPr>
        </p:nvSpPr>
        <p:spPr/>
        <p:txBody>
          <a:bodyPr/>
          <a:lstStyle/>
          <a:p>
            <a:r>
              <a:rPr lang="es-CO" dirty="0" smtClean="0">
                <a:solidFill>
                  <a:schemeClr val="accent6">
                    <a:lumMod val="75000"/>
                  </a:schemeClr>
                </a:solidFill>
              </a:rPr>
              <a:t>A. INVESTIGACIÓN</a:t>
            </a:r>
            <a:endParaRPr lang="es-CO" dirty="0">
              <a:solidFill>
                <a:schemeClr val="accent6">
                  <a:lumMod val="75000"/>
                </a:schemeClr>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ppt_x</p:attrName>
                                        </p:attrNameLst>
                                      </p:cBhvr>
                                      <p:tavLst>
                                        <p:tav tm="0">
                                          <p:val>
                                            <p:strVal val="#ppt_x-.2"/>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5"/>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ppt_x</p:attrName>
                                        </p:attrNameLst>
                                      </p:cBhvr>
                                      <p:tavLst>
                                        <p:tav tm="0">
                                          <p:val>
                                            <p:strVal val="#ppt_x-.2"/>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ppt_x</p:attrName>
                                        </p:attrNameLst>
                                      </p:cBhvr>
                                      <p:tavLst>
                                        <p:tav tm="0">
                                          <p:val>
                                            <p:strVal val="#ppt_x-.2"/>
                                          </p:val>
                                        </p:tav>
                                        <p:tav tm="100000">
                                          <p:val>
                                            <p:strVal val="#ppt_x"/>
                                          </p:val>
                                        </p:tav>
                                      </p:tavLst>
                                    </p:anim>
                                    <p:anim calcmode="lin" valueType="num">
                                      <p:cBhvr>
                                        <p:cTn id="2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829</Words>
  <Application>Microsoft Office PowerPoint</Application>
  <PresentationFormat>Presentación en pantalla (4:3)</PresentationFormat>
  <Paragraphs>151</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Presentación de PowerPoint</vt:lpstr>
      <vt:lpstr>La Compañía</vt:lpstr>
      <vt:lpstr>  EL CRECIMIENTO SOSTENIDO DE LA FIRMA DURANTE LOS ÚLTIMOS AÑOS DIO PASO A LA CONSOLIDACIÓN DEL GRUPO DATTIS,   conformado por Dattis Consultores; Vox, compañía especializada en la creación y gestión de contenidos para comunicación interna y externa; y Agenda, la cual presta servicios de gestión institucional y relacionamiento  con autoridades </vt:lpstr>
      <vt:lpstr>Cuatro Principios</vt:lpstr>
      <vt:lpstr>EQUIPO</vt:lpstr>
      <vt:lpstr>EQUIPO</vt:lpstr>
      <vt:lpstr>CLIENTES</vt:lpstr>
      <vt:lpstr>METODOLOGÍA</vt:lpstr>
      <vt:lpstr>A. INVESTIGACIÓN</vt:lpstr>
      <vt:lpstr>B. DIAGNOSTICO</vt:lpstr>
      <vt:lpstr>C. ESTRATEGIA</vt:lpstr>
      <vt:lpstr>D. EJECUCIÓN </vt:lpstr>
      <vt:lpstr>E. EVALUCIÓN</vt:lpstr>
      <vt:lpstr>ÁREAS DE PRÁCTICA</vt:lpstr>
      <vt:lpstr>ÁREAS DE PRÁCTICA</vt:lpstr>
      <vt:lpstr>ALGUNAS EXPERIENCIAS</vt:lpstr>
      <vt:lpstr>ALGUNAS EXPERIENCIAS</vt:lpstr>
      <vt:lpstr>CASO DE ÉXITO</vt:lpstr>
      <vt:lpstr>CASO DE FRACASO</vt:lpstr>
      <vt:lpstr>ALIADOS ESTRATÉGICOS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JOSE</dc:creator>
  <cp:lastModifiedBy>ANDRES</cp:lastModifiedBy>
  <cp:revision>17</cp:revision>
  <dcterms:created xsi:type="dcterms:W3CDTF">2011-08-29T15:32:55Z</dcterms:created>
  <dcterms:modified xsi:type="dcterms:W3CDTF">2011-09-13T16:42:27Z</dcterms:modified>
</cp:coreProperties>
</file>